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65"/>
  </p:notesMasterIdLst>
  <p:sldIdLst>
    <p:sldId id="256" r:id="rId5"/>
    <p:sldId id="606" r:id="rId6"/>
    <p:sldId id="556" r:id="rId7"/>
    <p:sldId id="607" r:id="rId8"/>
    <p:sldId id="618" r:id="rId9"/>
    <p:sldId id="619" r:id="rId10"/>
    <p:sldId id="620" r:id="rId11"/>
    <p:sldId id="609" r:id="rId12"/>
    <p:sldId id="610" r:id="rId13"/>
    <p:sldId id="611" r:id="rId14"/>
    <p:sldId id="612" r:id="rId15"/>
    <p:sldId id="613" r:id="rId16"/>
    <p:sldId id="614" r:id="rId17"/>
    <p:sldId id="615" r:id="rId18"/>
    <p:sldId id="616" r:id="rId19"/>
    <p:sldId id="617" r:id="rId20"/>
    <p:sldId id="621" r:id="rId21"/>
    <p:sldId id="622" r:id="rId22"/>
    <p:sldId id="623" r:id="rId23"/>
    <p:sldId id="624" r:id="rId24"/>
    <p:sldId id="625" r:id="rId25"/>
    <p:sldId id="626" r:id="rId26"/>
    <p:sldId id="627" r:id="rId27"/>
    <p:sldId id="628" r:id="rId28"/>
    <p:sldId id="629" r:id="rId29"/>
    <p:sldId id="630" r:id="rId30"/>
    <p:sldId id="631" r:id="rId31"/>
    <p:sldId id="632" r:id="rId32"/>
    <p:sldId id="633" r:id="rId33"/>
    <p:sldId id="661" r:id="rId34"/>
    <p:sldId id="662" r:id="rId35"/>
    <p:sldId id="636" r:id="rId36"/>
    <p:sldId id="637" r:id="rId37"/>
    <p:sldId id="638" r:id="rId38"/>
    <p:sldId id="663" r:id="rId39"/>
    <p:sldId id="664" r:id="rId40"/>
    <p:sldId id="641" r:id="rId41"/>
    <p:sldId id="642" r:id="rId42"/>
    <p:sldId id="643" r:id="rId43"/>
    <p:sldId id="644" r:id="rId44"/>
    <p:sldId id="645" r:id="rId45"/>
    <p:sldId id="646" r:id="rId46"/>
    <p:sldId id="647" r:id="rId47"/>
    <p:sldId id="648" r:id="rId48"/>
    <p:sldId id="649" r:id="rId49"/>
    <p:sldId id="650" r:id="rId50"/>
    <p:sldId id="651" r:id="rId51"/>
    <p:sldId id="652" r:id="rId52"/>
    <p:sldId id="653" r:id="rId53"/>
    <p:sldId id="665" r:id="rId54"/>
    <p:sldId id="654" r:id="rId55"/>
    <p:sldId id="655" r:id="rId56"/>
    <p:sldId id="656" r:id="rId57"/>
    <p:sldId id="657" r:id="rId58"/>
    <p:sldId id="658" r:id="rId59"/>
    <p:sldId id="659" r:id="rId60"/>
    <p:sldId id="660" r:id="rId61"/>
    <p:sldId id="605" r:id="rId62"/>
    <p:sldId id="495" r:id="rId63"/>
    <p:sldId id="454"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06"/>
            <p14:sldId id="556"/>
          </p14:sldIdLst>
        </p14:section>
        <p14:section name="Intro with Video" id="{31F9149E-C170-4E61-8C32-78FBFFDAEC9C}">
          <p14:sldIdLst>
            <p14:sldId id="607"/>
            <p14:sldId id="618"/>
            <p14:sldId id="619"/>
          </p14:sldIdLst>
        </p14:section>
        <p14:section name="Intro without Video" id="{35736400-3E20-474D-A7EA-6C8DA24587D9}">
          <p14:sldIdLst>
            <p14:sldId id="620"/>
            <p14:sldId id="609"/>
            <p14:sldId id="610"/>
            <p14:sldId id="611"/>
            <p14:sldId id="612"/>
            <p14:sldId id="613"/>
            <p14:sldId id="614"/>
            <p14:sldId id="615"/>
            <p14:sldId id="616"/>
            <p14:sldId id="617"/>
          </p14:sldIdLst>
        </p14:section>
        <p14:section name="Content" id="{64831707-767B-4A41-9C76-86D04E9049A4}">
          <p14:sldIdLst>
            <p14:sldId id="621"/>
            <p14:sldId id="622"/>
            <p14:sldId id="623"/>
            <p14:sldId id="624"/>
            <p14:sldId id="625"/>
            <p14:sldId id="626"/>
            <p14:sldId id="627"/>
            <p14:sldId id="628"/>
            <p14:sldId id="629"/>
            <p14:sldId id="630"/>
            <p14:sldId id="631"/>
            <p14:sldId id="632"/>
            <p14:sldId id="633"/>
            <p14:sldId id="661"/>
            <p14:sldId id="662"/>
            <p14:sldId id="636"/>
            <p14:sldId id="637"/>
            <p14:sldId id="638"/>
            <p14:sldId id="663"/>
            <p14:sldId id="664"/>
            <p14:sldId id="641"/>
            <p14:sldId id="642"/>
            <p14:sldId id="643"/>
            <p14:sldId id="644"/>
            <p14:sldId id="645"/>
            <p14:sldId id="646"/>
            <p14:sldId id="647"/>
            <p14:sldId id="648"/>
            <p14:sldId id="649"/>
            <p14:sldId id="650"/>
            <p14:sldId id="651"/>
            <p14:sldId id="652"/>
            <p14:sldId id="653"/>
            <p14:sldId id="665"/>
            <p14:sldId id="654"/>
            <p14:sldId id="655"/>
            <p14:sldId id="656"/>
            <p14:sldId id="657"/>
            <p14:sldId id="658"/>
          </p14:sldIdLst>
        </p14:section>
        <p14:section name="Exit" id="{26D33BE0-B19C-465D-8801-1598009CC099}">
          <p14:sldIdLst>
            <p14:sldId id="659"/>
            <p14:sldId id="660"/>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8146" autoAdjust="0"/>
  </p:normalViewPr>
  <p:slideViewPr>
    <p:cSldViewPr snapToGrid="0">
      <p:cViewPr varScale="1">
        <p:scale>
          <a:sx n="68" d="100"/>
          <a:sy n="68" d="100"/>
        </p:scale>
        <p:origin x="38" y="3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4/25/2015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3725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456297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433522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 The goal is not</a:t>
            </a:r>
            <a:r>
              <a:rPr lang="en-US" baseline="0" dirty="0" smtClean="0"/>
              <a:t> doing a deep dive on authentication protocols but present options and a high level view of what to use when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3060444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2464291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908894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4087983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Example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94007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 Example</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248805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2815090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186060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115777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4035370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78829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3602544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427675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3621324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3468185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3325556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2191721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154488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Example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1530044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https://github.com/Azure-Readiness/MicrosoftAzureTrainingKit/tree/master/Demos/Demo-MobileServices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222832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10825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3632405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75335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74167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12239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182884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426519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536111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1.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4.e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video.ch9.ms/ch9/79da/bec2e49e-ce8c-49d0-bc63-fc3cdb3079da/AzureO365Identity_high.mp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video.ch9.ms/ch9/79da/bec2e49e-ce8c-49d0-bc63-fc3cdb3079da/AzureO365Identity_mid.mp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hyperlink" Target="http://video.ch9.ms/ch9/79da/bec2e49e-ce8c-49d0-bc63-fc3cdb3079da/AzureO365Identity_high.mp4"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Identity (Azure+O365)</a:t>
            </a:r>
            <a:endParaRPr lang="en-US" sz="44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3550" y="1195387"/>
            <a:ext cx="8724900" cy="4467225"/>
          </a:xfrm>
          <a:prstGeom prst="rect">
            <a:avLst/>
          </a:prstGeom>
        </p:spPr>
      </p:pic>
    </p:spTree>
    <p:extLst>
      <p:ext uri="{BB962C8B-B14F-4D97-AF65-F5344CB8AC3E}">
        <p14:creationId xmlns:p14="http://schemas.microsoft.com/office/powerpoint/2010/main" val="830985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33787" y="466725"/>
            <a:ext cx="4924425" cy="5924550"/>
          </a:xfrm>
          <a:prstGeom prst="rect">
            <a:avLst/>
          </a:prstGeom>
        </p:spPr>
      </p:pic>
    </p:spTree>
    <p:extLst>
      <p:ext uri="{BB962C8B-B14F-4D97-AF65-F5344CB8AC3E}">
        <p14:creationId xmlns:p14="http://schemas.microsoft.com/office/powerpoint/2010/main" val="26758766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0750" y="866775"/>
            <a:ext cx="7810500" cy="5124450"/>
          </a:xfrm>
          <a:prstGeom prst="rect">
            <a:avLst/>
          </a:prstGeom>
        </p:spPr>
      </p:pic>
    </p:spTree>
    <p:extLst>
      <p:ext uri="{BB962C8B-B14F-4D97-AF65-F5344CB8AC3E}">
        <p14:creationId xmlns:p14="http://schemas.microsoft.com/office/powerpoint/2010/main" val="36963056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9112" y="909637"/>
            <a:ext cx="11153775" cy="5038725"/>
          </a:xfrm>
          <a:prstGeom prst="rect">
            <a:avLst/>
          </a:prstGeom>
        </p:spPr>
      </p:pic>
    </p:spTree>
    <p:extLst>
      <p:ext uri="{BB962C8B-B14F-4D97-AF65-F5344CB8AC3E}">
        <p14:creationId xmlns:p14="http://schemas.microsoft.com/office/powerpoint/2010/main" val="6944697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2012" y="709612"/>
            <a:ext cx="10467975" cy="5438775"/>
          </a:xfrm>
          <a:prstGeom prst="rect">
            <a:avLst/>
          </a:prstGeom>
        </p:spPr>
      </p:pic>
    </p:spTree>
    <p:extLst>
      <p:ext uri="{BB962C8B-B14F-4D97-AF65-F5344CB8AC3E}">
        <p14:creationId xmlns:p14="http://schemas.microsoft.com/office/powerpoint/2010/main" val="38216879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280987"/>
            <a:ext cx="10668000" cy="6296025"/>
          </a:xfrm>
          <a:prstGeom prst="rect">
            <a:avLst/>
          </a:prstGeom>
        </p:spPr>
      </p:pic>
    </p:spTree>
    <p:extLst>
      <p:ext uri="{BB962C8B-B14F-4D97-AF65-F5344CB8AC3E}">
        <p14:creationId xmlns:p14="http://schemas.microsoft.com/office/powerpoint/2010/main" val="1435130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0675" y="1181100"/>
            <a:ext cx="9010650" cy="4495800"/>
          </a:xfrm>
          <a:prstGeom prst="rect">
            <a:avLst/>
          </a:prstGeom>
        </p:spPr>
      </p:pic>
    </p:spTree>
    <p:extLst>
      <p:ext uri="{BB962C8B-B14F-4D97-AF65-F5344CB8AC3E}">
        <p14:creationId xmlns:p14="http://schemas.microsoft.com/office/powerpoint/2010/main" val="2343032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57288" y="2243138"/>
            <a:ext cx="11034712" cy="2387600"/>
          </a:xfrm>
          <a:prstGeom prst="rect">
            <a:avLst/>
          </a:prstGeom>
        </p:spPr>
        <p:txBody>
          <a:bodyPr/>
          <a:lstStyle/>
          <a:p>
            <a:r>
              <a:rPr lang="en-US" sz="13800" dirty="0" smtClean="0">
                <a:solidFill>
                  <a:schemeClr val="bg1"/>
                </a:solidFill>
              </a:rPr>
              <a:t>A better cloud</a:t>
            </a:r>
            <a:endParaRPr lang="en-US" sz="13800" dirty="0">
              <a:solidFill>
                <a:schemeClr val="bg1"/>
              </a:solidFill>
            </a:endParaRPr>
          </a:p>
        </p:txBody>
      </p:sp>
      <p:grpSp>
        <p:nvGrpSpPr>
          <p:cNvPr id="12" name="Group 100"/>
          <p:cNvGrpSpPr>
            <a:grpSpLocks noChangeAspect="1"/>
          </p:cNvGrpSpPr>
          <p:nvPr/>
        </p:nvGrpSpPr>
        <p:grpSpPr bwMode="auto">
          <a:xfrm>
            <a:off x="1180333" y="6634715"/>
            <a:ext cx="4216277" cy="2813161"/>
            <a:chOff x="357" y="505"/>
            <a:chExt cx="6085" cy="4060"/>
          </a:xfrm>
        </p:grpSpPr>
        <p:sp>
          <p:nvSpPr>
            <p:cNvPr id="13" name="AutoShape 99"/>
            <p:cNvSpPr>
              <a:spLocks noChangeAspect="1" noChangeArrowheads="1" noTextEdit="1"/>
            </p:cNvSpPr>
            <p:nvPr/>
          </p:nvSpPr>
          <p:spPr bwMode="auto">
            <a:xfrm>
              <a:off x="357" y="505"/>
              <a:ext cx="6085"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1"/>
            <p:cNvSpPr>
              <a:spLocks/>
            </p:cNvSpPr>
            <p:nvPr/>
          </p:nvSpPr>
          <p:spPr bwMode="auto">
            <a:xfrm>
              <a:off x="4911" y="1633"/>
              <a:ext cx="493" cy="321"/>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2"/>
            <p:cNvSpPr>
              <a:spLocks/>
            </p:cNvSpPr>
            <p:nvPr/>
          </p:nvSpPr>
          <p:spPr bwMode="auto">
            <a:xfrm>
              <a:off x="3340" y="3222"/>
              <a:ext cx="930" cy="786"/>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3"/>
            <p:cNvSpPr>
              <a:spLocks/>
            </p:cNvSpPr>
            <p:nvPr/>
          </p:nvSpPr>
          <p:spPr bwMode="auto">
            <a:xfrm>
              <a:off x="3829" y="3222"/>
              <a:ext cx="930" cy="786"/>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4"/>
            <p:cNvSpPr>
              <a:spLocks/>
            </p:cNvSpPr>
            <p:nvPr/>
          </p:nvSpPr>
          <p:spPr bwMode="auto">
            <a:xfrm>
              <a:off x="1357" y="1633"/>
              <a:ext cx="490" cy="321"/>
            </a:xfrm>
            <a:custGeom>
              <a:avLst/>
              <a:gdLst>
                <a:gd name="T0" fmla="*/ 117 w 139"/>
                <a:gd name="T1" fmla="*/ 40 h 91"/>
                <a:gd name="T2" fmla="*/ 117 w 139"/>
                <a:gd name="T3" fmla="*/ 38 h 91"/>
                <a:gd name="T4" fmla="*/ 79 w 139"/>
                <a:gd name="T5" fmla="*/ 0 h 91"/>
                <a:gd name="T6" fmla="*/ 47 w 139"/>
                <a:gd name="T7" fmla="*/ 17 h 91"/>
                <a:gd name="T8" fmla="*/ 36 w 139"/>
                <a:gd name="T9" fmla="*/ 14 h 91"/>
                <a:gd name="T10" fmla="*/ 24 w 139"/>
                <a:gd name="T11" fmla="*/ 18 h 91"/>
                <a:gd name="T12" fmla="*/ 14 w 139"/>
                <a:gd name="T13" fmla="*/ 36 h 91"/>
                <a:gd name="T14" fmla="*/ 0 w 139"/>
                <a:gd name="T15" fmla="*/ 61 h 91"/>
                <a:gd name="T16" fmla="*/ 27 w 139"/>
                <a:gd name="T17" fmla="*/ 91 h 91"/>
                <a:gd name="T18" fmla="*/ 30 w 139"/>
                <a:gd name="T19" fmla="*/ 91 h 91"/>
                <a:gd name="T20" fmla="*/ 33 w 139"/>
                <a:gd name="T21" fmla="*/ 91 h 91"/>
                <a:gd name="T22" fmla="*/ 96 w 139"/>
                <a:gd name="T23" fmla="*/ 91 h 91"/>
                <a:gd name="T24" fmla="*/ 97 w 139"/>
                <a:gd name="T25" fmla="*/ 91 h 91"/>
                <a:gd name="T26" fmla="*/ 99 w 139"/>
                <a:gd name="T27" fmla="*/ 91 h 91"/>
                <a:gd name="T28" fmla="*/ 103 w 139"/>
                <a:gd name="T29" fmla="*/ 91 h 91"/>
                <a:gd name="T30" fmla="*/ 113 w 139"/>
                <a:gd name="T31" fmla="*/ 91 h 91"/>
                <a:gd name="T32" fmla="*/ 139 w 139"/>
                <a:gd name="T33" fmla="*/ 66 h 91"/>
                <a:gd name="T34" fmla="*/ 117 w 139"/>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91">
                  <a:moveTo>
                    <a:pt x="117" y="40"/>
                  </a:moveTo>
                  <a:cubicBezTo>
                    <a:pt x="117" y="39"/>
                    <a:pt x="117" y="39"/>
                    <a:pt x="117" y="38"/>
                  </a:cubicBezTo>
                  <a:cubicBezTo>
                    <a:pt x="117" y="17"/>
                    <a:pt x="100" y="0"/>
                    <a:pt x="79" y="0"/>
                  </a:cubicBezTo>
                  <a:cubicBezTo>
                    <a:pt x="65" y="0"/>
                    <a:pt x="53" y="7"/>
                    <a:pt x="47" y="17"/>
                  </a:cubicBezTo>
                  <a:cubicBezTo>
                    <a:pt x="43" y="15"/>
                    <a:pt x="40" y="14"/>
                    <a:pt x="36" y="14"/>
                  </a:cubicBezTo>
                  <a:cubicBezTo>
                    <a:pt x="31" y="14"/>
                    <a:pt x="27" y="15"/>
                    <a:pt x="24" y="18"/>
                  </a:cubicBezTo>
                  <a:cubicBezTo>
                    <a:pt x="18" y="22"/>
                    <a:pt x="14" y="28"/>
                    <a:pt x="14" y="36"/>
                  </a:cubicBezTo>
                  <a:cubicBezTo>
                    <a:pt x="6" y="41"/>
                    <a:pt x="0" y="51"/>
                    <a:pt x="0" y="61"/>
                  </a:cubicBezTo>
                  <a:cubicBezTo>
                    <a:pt x="0" y="77"/>
                    <a:pt x="12" y="90"/>
                    <a:pt x="27" y="91"/>
                  </a:cubicBezTo>
                  <a:cubicBezTo>
                    <a:pt x="28" y="91"/>
                    <a:pt x="29" y="91"/>
                    <a:pt x="30" y="91"/>
                  </a:cubicBezTo>
                  <a:cubicBezTo>
                    <a:pt x="31" y="91"/>
                    <a:pt x="32" y="91"/>
                    <a:pt x="33" y="91"/>
                  </a:cubicBezTo>
                  <a:cubicBezTo>
                    <a:pt x="47" y="91"/>
                    <a:pt x="80" y="91"/>
                    <a:pt x="96" y="91"/>
                  </a:cubicBezTo>
                  <a:cubicBezTo>
                    <a:pt x="97" y="91"/>
                    <a:pt x="97" y="91"/>
                    <a:pt x="97" y="91"/>
                  </a:cubicBezTo>
                  <a:cubicBezTo>
                    <a:pt x="99" y="91"/>
                    <a:pt x="99" y="91"/>
                    <a:pt x="99" y="91"/>
                  </a:cubicBezTo>
                  <a:cubicBezTo>
                    <a:pt x="100" y="91"/>
                    <a:pt x="102" y="91"/>
                    <a:pt x="103" y="91"/>
                  </a:cubicBezTo>
                  <a:cubicBezTo>
                    <a:pt x="113" y="91"/>
                    <a:pt x="113" y="91"/>
                    <a:pt x="113" y="91"/>
                  </a:cubicBezTo>
                  <a:cubicBezTo>
                    <a:pt x="128" y="91"/>
                    <a:pt x="139" y="80"/>
                    <a:pt x="139" y="66"/>
                  </a:cubicBezTo>
                  <a:cubicBezTo>
                    <a:pt x="139" y="53"/>
                    <a:pt x="130" y="42"/>
                    <a:pt x="117"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5"/>
            <p:cNvSpPr>
              <a:spLocks noChangeArrowheads="1"/>
            </p:cNvSpPr>
            <p:nvPr/>
          </p:nvSpPr>
          <p:spPr bwMode="auto">
            <a:xfrm>
              <a:off x="2748" y="2948"/>
              <a:ext cx="842" cy="10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06"/>
            <p:cNvSpPr>
              <a:spLocks noChangeArrowheads="1"/>
            </p:cNvSpPr>
            <p:nvPr/>
          </p:nvSpPr>
          <p:spPr bwMode="auto">
            <a:xfrm>
              <a:off x="2706" y="2916"/>
              <a:ext cx="926" cy="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7"/>
            <p:cNvSpPr>
              <a:spLocks noChangeArrowheads="1"/>
            </p:cNvSpPr>
            <p:nvPr/>
          </p:nvSpPr>
          <p:spPr bwMode="auto">
            <a:xfrm>
              <a:off x="2826" y="304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08"/>
            <p:cNvSpPr>
              <a:spLocks noChangeArrowheads="1"/>
            </p:cNvSpPr>
            <p:nvPr/>
          </p:nvSpPr>
          <p:spPr bwMode="auto">
            <a:xfrm>
              <a:off x="2826" y="3043"/>
              <a:ext cx="109" cy="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09"/>
            <p:cNvSpPr>
              <a:spLocks noChangeArrowheads="1"/>
            </p:cNvSpPr>
            <p:nvPr/>
          </p:nvSpPr>
          <p:spPr bwMode="auto">
            <a:xfrm>
              <a:off x="3016" y="304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10"/>
            <p:cNvSpPr>
              <a:spLocks noChangeArrowheads="1"/>
            </p:cNvSpPr>
            <p:nvPr/>
          </p:nvSpPr>
          <p:spPr bwMode="auto">
            <a:xfrm>
              <a:off x="3206" y="3043"/>
              <a:ext cx="113"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11"/>
            <p:cNvSpPr>
              <a:spLocks noChangeArrowheads="1"/>
            </p:cNvSpPr>
            <p:nvPr/>
          </p:nvSpPr>
          <p:spPr bwMode="auto">
            <a:xfrm>
              <a:off x="3016" y="3793"/>
              <a:ext cx="109" cy="21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12"/>
            <p:cNvSpPr>
              <a:spLocks noChangeArrowheads="1"/>
            </p:cNvSpPr>
            <p:nvPr/>
          </p:nvSpPr>
          <p:spPr bwMode="auto">
            <a:xfrm>
              <a:off x="3206" y="3793"/>
              <a:ext cx="113" cy="21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3"/>
            <p:cNvSpPr>
              <a:spLocks noChangeArrowheads="1"/>
            </p:cNvSpPr>
            <p:nvPr/>
          </p:nvSpPr>
          <p:spPr bwMode="auto">
            <a:xfrm>
              <a:off x="3400" y="304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4"/>
            <p:cNvSpPr>
              <a:spLocks noChangeArrowheads="1"/>
            </p:cNvSpPr>
            <p:nvPr/>
          </p:nvSpPr>
          <p:spPr bwMode="auto">
            <a:xfrm>
              <a:off x="2826" y="3233"/>
              <a:ext cx="109"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15"/>
            <p:cNvSpPr>
              <a:spLocks noChangeArrowheads="1"/>
            </p:cNvSpPr>
            <p:nvPr/>
          </p:nvSpPr>
          <p:spPr bwMode="auto">
            <a:xfrm>
              <a:off x="3016" y="323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16"/>
            <p:cNvSpPr>
              <a:spLocks noChangeArrowheads="1"/>
            </p:cNvSpPr>
            <p:nvPr/>
          </p:nvSpPr>
          <p:spPr bwMode="auto">
            <a:xfrm>
              <a:off x="3206" y="3233"/>
              <a:ext cx="113"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17"/>
            <p:cNvSpPr>
              <a:spLocks noChangeArrowheads="1"/>
            </p:cNvSpPr>
            <p:nvPr/>
          </p:nvSpPr>
          <p:spPr bwMode="auto">
            <a:xfrm>
              <a:off x="3400" y="323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18"/>
            <p:cNvSpPr>
              <a:spLocks noChangeArrowheads="1"/>
            </p:cNvSpPr>
            <p:nvPr/>
          </p:nvSpPr>
          <p:spPr bwMode="auto">
            <a:xfrm>
              <a:off x="2826"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19"/>
            <p:cNvSpPr>
              <a:spLocks noChangeArrowheads="1"/>
            </p:cNvSpPr>
            <p:nvPr/>
          </p:nvSpPr>
          <p:spPr bwMode="auto">
            <a:xfrm>
              <a:off x="3016" y="342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20"/>
            <p:cNvSpPr>
              <a:spLocks noChangeArrowheads="1"/>
            </p:cNvSpPr>
            <p:nvPr/>
          </p:nvSpPr>
          <p:spPr bwMode="auto">
            <a:xfrm>
              <a:off x="3206" y="3427"/>
              <a:ext cx="113"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21"/>
            <p:cNvSpPr>
              <a:spLocks noChangeArrowheads="1"/>
            </p:cNvSpPr>
            <p:nvPr/>
          </p:nvSpPr>
          <p:spPr bwMode="auto">
            <a:xfrm>
              <a:off x="3400"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22"/>
            <p:cNvSpPr>
              <a:spLocks noChangeArrowheads="1"/>
            </p:cNvSpPr>
            <p:nvPr/>
          </p:nvSpPr>
          <p:spPr bwMode="auto">
            <a:xfrm>
              <a:off x="2826" y="3617"/>
              <a:ext cx="109"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23"/>
            <p:cNvSpPr>
              <a:spLocks noChangeArrowheads="1"/>
            </p:cNvSpPr>
            <p:nvPr/>
          </p:nvSpPr>
          <p:spPr bwMode="auto">
            <a:xfrm>
              <a:off x="3016" y="361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24"/>
            <p:cNvSpPr>
              <a:spLocks noChangeArrowheads="1"/>
            </p:cNvSpPr>
            <p:nvPr/>
          </p:nvSpPr>
          <p:spPr bwMode="auto">
            <a:xfrm>
              <a:off x="3206" y="3617"/>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25"/>
            <p:cNvSpPr>
              <a:spLocks noChangeArrowheads="1"/>
            </p:cNvSpPr>
            <p:nvPr/>
          </p:nvSpPr>
          <p:spPr bwMode="auto">
            <a:xfrm>
              <a:off x="3400" y="3617"/>
              <a:ext cx="109"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26"/>
            <p:cNvSpPr>
              <a:spLocks noChangeArrowheads="1"/>
            </p:cNvSpPr>
            <p:nvPr/>
          </p:nvSpPr>
          <p:spPr bwMode="auto">
            <a:xfrm>
              <a:off x="2826" y="3427"/>
              <a:ext cx="109" cy="5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27"/>
            <p:cNvSpPr>
              <a:spLocks noChangeArrowheads="1"/>
            </p:cNvSpPr>
            <p:nvPr/>
          </p:nvSpPr>
          <p:spPr bwMode="auto">
            <a:xfrm>
              <a:off x="3400" y="3427"/>
              <a:ext cx="109" cy="5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28"/>
            <p:cNvSpPr>
              <a:spLocks noChangeArrowheads="1"/>
            </p:cNvSpPr>
            <p:nvPr/>
          </p:nvSpPr>
          <p:spPr bwMode="auto">
            <a:xfrm>
              <a:off x="3400" y="3233"/>
              <a:ext cx="109" cy="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29"/>
            <p:cNvSpPr>
              <a:spLocks noChangeArrowheads="1"/>
            </p:cNvSpPr>
            <p:nvPr/>
          </p:nvSpPr>
          <p:spPr bwMode="auto">
            <a:xfrm>
              <a:off x="1537" y="3956"/>
              <a:ext cx="1211"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30"/>
            <p:cNvSpPr>
              <a:spLocks noChangeArrowheads="1"/>
            </p:cNvSpPr>
            <p:nvPr/>
          </p:nvSpPr>
          <p:spPr bwMode="auto">
            <a:xfrm>
              <a:off x="2203" y="3772"/>
              <a:ext cx="49" cy="1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131"/>
            <p:cNvSpPr>
              <a:spLocks noChangeArrowheads="1"/>
            </p:cNvSpPr>
            <p:nvPr/>
          </p:nvSpPr>
          <p:spPr bwMode="auto">
            <a:xfrm>
              <a:off x="2104" y="3610"/>
              <a:ext cx="243" cy="24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132"/>
            <p:cNvSpPr>
              <a:spLocks noChangeArrowheads="1"/>
            </p:cNvSpPr>
            <p:nvPr/>
          </p:nvSpPr>
          <p:spPr bwMode="auto">
            <a:xfrm>
              <a:off x="2136" y="3487"/>
              <a:ext cx="179" cy="17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33"/>
            <p:cNvSpPr>
              <a:spLocks noChangeArrowheads="1"/>
            </p:cNvSpPr>
            <p:nvPr/>
          </p:nvSpPr>
          <p:spPr bwMode="auto">
            <a:xfrm>
              <a:off x="2519" y="3772"/>
              <a:ext cx="50" cy="1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134"/>
            <p:cNvSpPr>
              <a:spLocks noChangeArrowheads="1"/>
            </p:cNvSpPr>
            <p:nvPr/>
          </p:nvSpPr>
          <p:spPr bwMode="auto">
            <a:xfrm>
              <a:off x="2421" y="3610"/>
              <a:ext cx="243" cy="24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135"/>
            <p:cNvSpPr>
              <a:spLocks noChangeArrowheads="1"/>
            </p:cNvSpPr>
            <p:nvPr/>
          </p:nvSpPr>
          <p:spPr bwMode="auto">
            <a:xfrm>
              <a:off x="2453" y="3487"/>
              <a:ext cx="179" cy="17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36"/>
            <p:cNvSpPr>
              <a:spLocks noChangeArrowheads="1"/>
            </p:cNvSpPr>
            <p:nvPr/>
          </p:nvSpPr>
          <p:spPr bwMode="auto">
            <a:xfrm>
              <a:off x="3125" y="2782"/>
              <a:ext cx="328" cy="1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37"/>
            <p:cNvSpPr>
              <a:spLocks noChangeArrowheads="1"/>
            </p:cNvSpPr>
            <p:nvPr/>
          </p:nvSpPr>
          <p:spPr bwMode="auto">
            <a:xfrm>
              <a:off x="4812" y="3335"/>
              <a:ext cx="768" cy="67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38"/>
            <p:cNvSpPr>
              <a:spLocks noChangeArrowheads="1"/>
            </p:cNvSpPr>
            <p:nvPr/>
          </p:nvSpPr>
          <p:spPr bwMode="auto">
            <a:xfrm>
              <a:off x="4770" y="3304"/>
              <a:ext cx="810" cy="3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39"/>
            <p:cNvSpPr>
              <a:spLocks noChangeArrowheads="1"/>
            </p:cNvSpPr>
            <p:nvPr/>
          </p:nvSpPr>
          <p:spPr bwMode="auto">
            <a:xfrm>
              <a:off x="5080" y="3793"/>
              <a:ext cx="112" cy="21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40"/>
            <p:cNvSpPr>
              <a:spLocks noChangeArrowheads="1"/>
            </p:cNvSpPr>
            <p:nvPr/>
          </p:nvSpPr>
          <p:spPr bwMode="auto">
            <a:xfrm>
              <a:off x="5270" y="3793"/>
              <a:ext cx="112" cy="21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41"/>
            <p:cNvSpPr>
              <a:spLocks noChangeArrowheads="1"/>
            </p:cNvSpPr>
            <p:nvPr/>
          </p:nvSpPr>
          <p:spPr bwMode="auto">
            <a:xfrm>
              <a:off x="4889" y="3427"/>
              <a:ext cx="110"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42"/>
            <p:cNvSpPr>
              <a:spLocks noChangeArrowheads="1"/>
            </p:cNvSpPr>
            <p:nvPr/>
          </p:nvSpPr>
          <p:spPr bwMode="auto">
            <a:xfrm>
              <a:off x="5080" y="342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43"/>
            <p:cNvSpPr>
              <a:spLocks noChangeArrowheads="1"/>
            </p:cNvSpPr>
            <p:nvPr/>
          </p:nvSpPr>
          <p:spPr bwMode="auto">
            <a:xfrm>
              <a:off x="5270" y="3427"/>
              <a:ext cx="112"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44"/>
            <p:cNvSpPr>
              <a:spLocks noChangeArrowheads="1"/>
            </p:cNvSpPr>
            <p:nvPr/>
          </p:nvSpPr>
          <p:spPr bwMode="auto">
            <a:xfrm>
              <a:off x="5463" y="3427"/>
              <a:ext cx="110"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145"/>
            <p:cNvSpPr>
              <a:spLocks noChangeArrowheads="1"/>
            </p:cNvSpPr>
            <p:nvPr/>
          </p:nvSpPr>
          <p:spPr bwMode="auto">
            <a:xfrm>
              <a:off x="4889" y="3617"/>
              <a:ext cx="110"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46"/>
            <p:cNvSpPr>
              <a:spLocks noChangeArrowheads="1"/>
            </p:cNvSpPr>
            <p:nvPr/>
          </p:nvSpPr>
          <p:spPr bwMode="auto">
            <a:xfrm>
              <a:off x="5080" y="361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47"/>
            <p:cNvSpPr>
              <a:spLocks noChangeArrowheads="1"/>
            </p:cNvSpPr>
            <p:nvPr/>
          </p:nvSpPr>
          <p:spPr bwMode="auto">
            <a:xfrm>
              <a:off x="5270" y="361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48"/>
            <p:cNvSpPr>
              <a:spLocks noChangeArrowheads="1"/>
            </p:cNvSpPr>
            <p:nvPr/>
          </p:nvSpPr>
          <p:spPr bwMode="auto">
            <a:xfrm>
              <a:off x="5463" y="3617"/>
              <a:ext cx="110"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49"/>
            <p:cNvSpPr>
              <a:spLocks noChangeArrowheads="1"/>
            </p:cNvSpPr>
            <p:nvPr/>
          </p:nvSpPr>
          <p:spPr bwMode="auto">
            <a:xfrm>
              <a:off x="4889" y="3427"/>
              <a:ext cx="110" cy="5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0"/>
            <p:cNvSpPr>
              <a:spLocks noChangeArrowheads="1"/>
            </p:cNvSpPr>
            <p:nvPr/>
          </p:nvSpPr>
          <p:spPr bwMode="auto">
            <a:xfrm>
              <a:off x="5463" y="3427"/>
              <a:ext cx="110" cy="5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1"/>
            <p:cNvSpPr>
              <a:spLocks noChangeArrowheads="1"/>
            </p:cNvSpPr>
            <p:nvPr/>
          </p:nvSpPr>
          <p:spPr bwMode="auto">
            <a:xfrm>
              <a:off x="5192" y="3170"/>
              <a:ext cx="324" cy="1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152"/>
            <p:cNvSpPr>
              <a:spLocks noChangeArrowheads="1"/>
            </p:cNvSpPr>
            <p:nvPr/>
          </p:nvSpPr>
          <p:spPr bwMode="auto">
            <a:xfrm>
              <a:off x="3780" y="2570"/>
              <a:ext cx="842" cy="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53"/>
            <p:cNvSpPr>
              <a:spLocks noChangeArrowheads="1"/>
            </p:cNvSpPr>
            <p:nvPr/>
          </p:nvSpPr>
          <p:spPr bwMode="auto">
            <a:xfrm>
              <a:off x="3738" y="2535"/>
              <a:ext cx="926" cy="3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154"/>
            <p:cNvSpPr>
              <a:spLocks noChangeArrowheads="1"/>
            </p:cNvSpPr>
            <p:nvPr/>
          </p:nvSpPr>
          <p:spPr bwMode="auto">
            <a:xfrm>
              <a:off x="3858" y="304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155"/>
            <p:cNvSpPr>
              <a:spLocks noChangeArrowheads="1"/>
            </p:cNvSpPr>
            <p:nvPr/>
          </p:nvSpPr>
          <p:spPr bwMode="auto">
            <a:xfrm>
              <a:off x="3858" y="3043"/>
              <a:ext cx="109"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56"/>
            <p:cNvSpPr>
              <a:spLocks noChangeArrowheads="1"/>
            </p:cNvSpPr>
            <p:nvPr/>
          </p:nvSpPr>
          <p:spPr bwMode="auto">
            <a:xfrm>
              <a:off x="4048" y="304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57"/>
            <p:cNvSpPr>
              <a:spLocks noChangeArrowheads="1"/>
            </p:cNvSpPr>
            <p:nvPr/>
          </p:nvSpPr>
          <p:spPr bwMode="auto">
            <a:xfrm>
              <a:off x="4238" y="3043"/>
              <a:ext cx="113"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58"/>
            <p:cNvSpPr>
              <a:spLocks noChangeArrowheads="1"/>
            </p:cNvSpPr>
            <p:nvPr/>
          </p:nvSpPr>
          <p:spPr bwMode="auto">
            <a:xfrm>
              <a:off x="4048" y="3793"/>
              <a:ext cx="109" cy="2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59"/>
            <p:cNvSpPr>
              <a:spLocks noChangeArrowheads="1"/>
            </p:cNvSpPr>
            <p:nvPr/>
          </p:nvSpPr>
          <p:spPr bwMode="auto">
            <a:xfrm>
              <a:off x="4238" y="3793"/>
              <a:ext cx="113" cy="2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60"/>
            <p:cNvSpPr>
              <a:spLocks noChangeArrowheads="1"/>
            </p:cNvSpPr>
            <p:nvPr/>
          </p:nvSpPr>
          <p:spPr bwMode="auto">
            <a:xfrm>
              <a:off x="4432" y="304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61"/>
            <p:cNvSpPr>
              <a:spLocks noChangeArrowheads="1"/>
            </p:cNvSpPr>
            <p:nvPr/>
          </p:nvSpPr>
          <p:spPr bwMode="auto">
            <a:xfrm>
              <a:off x="3858" y="3233"/>
              <a:ext cx="109"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2"/>
            <p:cNvSpPr>
              <a:spLocks noChangeArrowheads="1"/>
            </p:cNvSpPr>
            <p:nvPr/>
          </p:nvSpPr>
          <p:spPr bwMode="auto">
            <a:xfrm>
              <a:off x="4048" y="323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3"/>
            <p:cNvSpPr>
              <a:spLocks noChangeArrowheads="1"/>
            </p:cNvSpPr>
            <p:nvPr/>
          </p:nvSpPr>
          <p:spPr bwMode="auto">
            <a:xfrm>
              <a:off x="4238" y="3233"/>
              <a:ext cx="113"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64"/>
            <p:cNvSpPr>
              <a:spLocks noChangeArrowheads="1"/>
            </p:cNvSpPr>
            <p:nvPr/>
          </p:nvSpPr>
          <p:spPr bwMode="auto">
            <a:xfrm>
              <a:off x="4432" y="323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65"/>
            <p:cNvSpPr>
              <a:spLocks noChangeArrowheads="1"/>
            </p:cNvSpPr>
            <p:nvPr/>
          </p:nvSpPr>
          <p:spPr bwMode="auto">
            <a:xfrm>
              <a:off x="3858"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66"/>
            <p:cNvSpPr>
              <a:spLocks noChangeArrowheads="1"/>
            </p:cNvSpPr>
            <p:nvPr/>
          </p:nvSpPr>
          <p:spPr bwMode="auto">
            <a:xfrm>
              <a:off x="4048" y="342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67"/>
            <p:cNvSpPr>
              <a:spLocks noChangeArrowheads="1"/>
            </p:cNvSpPr>
            <p:nvPr/>
          </p:nvSpPr>
          <p:spPr bwMode="auto">
            <a:xfrm>
              <a:off x="4238" y="3427"/>
              <a:ext cx="113"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68"/>
            <p:cNvSpPr>
              <a:spLocks noChangeArrowheads="1"/>
            </p:cNvSpPr>
            <p:nvPr/>
          </p:nvSpPr>
          <p:spPr bwMode="auto">
            <a:xfrm>
              <a:off x="4432"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69"/>
            <p:cNvSpPr>
              <a:spLocks noChangeArrowheads="1"/>
            </p:cNvSpPr>
            <p:nvPr/>
          </p:nvSpPr>
          <p:spPr bwMode="auto">
            <a:xfrm>
              <a:off x="3858"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70"/>
            <p:cNvSpPr>
              <a:spLocks noChangeArrowheads="1"/>
            </p:cNvSpPr>
            <p:nvPr/>
          </p:nvSpPr>
          <p:spPr bwMode="auto">
            <a:xfrm>
              <a:off x="4048"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71"/>
            <p:cNvSpPr>
              <a:spLocks noChangeArrowheads="1"/>
            </p:cNvSpPr>
            <p:nvPr/>
          </p:nvSpPr>
          <p:spPr bwMode="auto">
            <a:xfrm>
              <a:off x="4238" y="3617"/>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72"/>
            <p:cNvSpPr>
              <a:spLocks noChangeArrowheads="1"/>
            </p:cNvSpPr>
            <p:nvPr/>
          </p:nvSpPr>
          <p:spPr bwMode="auto">
            <a:xfrm>
              <a:off x="4432"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73"/>
            <p:cNvSpPr>
              <a:spLocks noChangeArrowheads="1"/>
            </p:cNvSpPr>
            <p:nvPr/>
          </p:nvSpPr>
          <p:spPr bwMode="auto">
            <a:xfrm>
              <a:off x="3858" y="3427"/>
              <a:ext cx="109" cy="5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74"/>
            <p:cNvSpPr>
              <a:spLocks noChangeArrowheads="1"/>
            </p:cNvSpPr>
            <p:nvPr/>
          </p:nvSpPr>
          <p:spPr bwMode="auto">
            <a:xfrm>
              <a:off x="4432" y="3427"/>
              <a:ext cx="109" cy="5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75"/>
            <p:cNvSpPr>
              <a:spLocks noChangeArrowheads="1"/>
            </p:cNvSpPr>
            <p:nvPr/>
          </p:nvSpPr>
          <p:spPr bwMode="auto">
            <a:xfrm>
              <a:off x="4432" y="3233"/>
              <a:ext cx="109"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76"/>
            <p:cNvSpPr>
              <a:spLocks noChangeArrowheads="1"/>
            </p:cNvSpPr>
            <p:nvPr/>
          </p:nvSpPr>
          <p:spPr bwMode="auto">
            <a:xfrm>
              <a:off x="3858" y="2662"/>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77"/>
            <p:cNvSpPr>
              <a:spLocks noChangeArrowheads="1"/>
            </p:cNvSpPr>
            <p:nvPr/>
          </p:nvSpPr>
          <p:spPr bwMode="auto">
            <a:xfrm>
              <a:off x="3858" y="2662"/>
              <a:ext cx="109" cy="5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78"/>
            <p:cNvSpPr>
              <a:spLocks noChangeArrowheads="1"/>
            </p:cNvSpPr>
            <p:nvPr/>
          </p:nvSpPr>
          <p:spPr bwMode="auto">
            <a:xfrm>
              <a:off x="4048" y="2662"/>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79"/>
            <p:cNvSpPr>
              <a:spLocks noChangeArrowheads="1"/>
            </p:cNvSpPr>
            <p:nvPr/>
          </p:nvSpPr>
          <p:spPr bwMode="auto">
            <a:xfrm>
              <a:off x="4238" y="2662"/>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80"/>
            <p:cNvSpPr>
              <a:spLocks noChangeArrowheads="1"/>
            </p:cNvSpPr>
            <p:nvPr/>
          </p:nvSpPr>
          <p:spPr bwMode="auto">
            <a:xfrm>
              <a:off x="4432" y="2662"/>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81"/>
            <p:cNvSpPr>
              <a:spLocks noChangeArrowheads="1"/>
            </p:cNvSpPr>
            <p:nvPr/>
          </p:nvSpPr>
          <p:spPr bwMode="auto">
            <a:xfrm>
              <a:off x="3858" y="2852"/>
              <a:ext cx="109" cy="1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82"/>
            <p:cNvSpPr>
              <a:spLocks noChangeArrowheads="1"/>
            </p:cNvSpPr>
            <p:nvPr/>
          </p:nvSpPr>
          <p:spPr bwMode="auto">
            <a:xfrm>
              <a:off x="4048" y="2852"/>
              <a:ext cx="109" cy="1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83"/>
            <p:cNvSpPr>
              <a:spLocks noChangeArrowheads="1"/>
            </p:cNvSpPr>
            <p:nvPr/>
          </p:nvSpPr>
          <p:spPr bwMode="auto">
            <a:xfrm>
              <a:off x="4238" y="2852"/>
              <a:ext cx="113" cy="1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84"/>
            <p:cNvSpPr>
              <a:spLocks noChangeArrowheads="1"/>
            </p:cNvSpPr>
            <p:nvPr/>
          </p:nvSpPr>
          <p:spPr bwMode="auto">
            <a:xfrm>
              <a:off x="4432" y="2852"/>
              <a:ext cx="109" cy="1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85"/>
            <p:cNvSpPr>
              <a:spLocks noChangeArrowheads="1"/>
            </p:cNvSpPr>
            <p:nvPr/>
          </p:nvSpPr>
          <p:spPr bwMode="auto">
            <a:xfrm>
              <a:off x="4432" y="2852"/>
              <a:ext cx="109" cy="5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86"/>
            <p:cNvSpPr>
              <a:spLocks noChangeArrowheads="1"/>
            </p:cNvSpPr>
            <p:nvPr/>
          </p:nvSpPr>
          <p:spPr bwMode="auto">
            <a:xfrm>
              <a:off x="3917" y="2405"/>
              <a:ext cx="103" cy="1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87"/>
            <p:cNvSpPr>
              <a:spLocks noChangeArrowheads="1"/>
            </p:cNvSpPr>
            <p:nvPr/>
          </p:nvSpPr>
          <p:spPr bwMode="auto">
            <a:xfrm>
              <a:off x="4055" y="2405"/>
              <a:ext cx="98" cy="1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88"/>
            <p:cNvSpPr>
              <a:spLocks noChangeArrowheads="1"/>
            </p:cNvSpPr>
            <p:nvPr/>
          </p:nvSpPr>
          <p:spPr bwMode="auto">
            <a:xfrm>
              <a:off x="3527" y="3956"/>
              <a:ext cx="317"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89"/>
            <p:cNvSpPr>
              <a:spLocks noChangeArrowheads="1"/>
            </p:cNvSpPr>
            <p:nvPr/>
          </p:nvSpPr>
          <p:spPr bwMode="auto">
            <a:xfrm>
              <a:off x="4432" y="3956"/>
              <a:ext cx="457"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90"/>
            <p:cNvSpPr>
              <a:spLocks/>
            </p:cNvSpPr>
            <p:nvPr/>
          </p:nvSpPr>
          <p:spPr bwMode="auto">
            <a:xfrm>
              <a:off x="2160" y="985"/>
              <a:ext cx="1620" cy="1067"/>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92"/>
            <p:cNvSpPr>
              <a:spLocks/>
            </p:cNvSpPr>
            <p:nvPr/>
          </p:nvSpPr>
          <p:spPr bwMode="auto">
            <a:xfrm>
              <a:off x="3875" y="963"/>
              <a:ext cx="1053" cy="695"/>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6" name="Picture 105"/>
          <p:cNvPicPr>
            <a:picLocks noChangeAspect="1"/>
          </p:cNvPicPr>
          <p:nvPr/>
        </p:nvPicPr>
        <p:blipFill>
          <a:blip r:embed="rId3"/>
          <a:stretch>
            <a:fillRect/>
          </a:stretch>
        </p:blipFill>
        <p:spPr>
          <a:xfrm>
            <a:off x="679641" y="4403378"/>
            <a:ext cx="4220871" cy="2816352"/>
          </a:xfrm>
          <a:prstGeom prst="rect">
            <a:avLst/>
          </a:prstGeom>
        </p:spPr>
      </p:pic>
      <p:sp>
        <p:nvSpPr>
          <p:cNvPr id="107" name="Subtitle 5"/>
          <p:cNvSpPr txBox="1">
            <a:spLocks/>
          </p:cNvSpPr>
          <p:nvPr/>
        </p:nvSpPr>
        <p:spPr>
          <a:xfrm>
            <a:off x="7388117" y="648587"/>
            <a:ext cx="4803883" cy="49029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smtClean="0">
                <a:solidFill>
                  <a:schemeClr val="bg2"/>
                </a:solidFill>
                <a:latin typeface="+mj-lt"/>
              </a:rPr>
              <a:t>From private</a:t>
            </a:r>
          </a:p>
          <a:p>
            <a:pPr marL="0" indent="0">
              <a:buNone/>
            </a:pPr>
            <a:r>
              <a:rPr lang="en-US" sz="4000" dirty="0" smtClean="0">
                <a:solidFill>
                  <a:schemeClr val="bg2"/>
                </a:solidFill>
                <a:latin typeface="+mj-lt"/>
              </a:rPr>
              <a:t>or hybrid and </a:t>
            </a:r>
            <a:r>
              <a:rPr lang="en-US" sz="4000" dirty="0" err="1" smtClean="0">
                <a:solidFill>
                  <a:schemeClr val="bg2"/>
                </a:solidFill>
                <a:latin typeface="+mj-lt"/>
              </a:rPr>
              <a:t>IaaS</a:t>
            </a:r>
            <a:endParaRPr lang="en-US" sz="4000" dirty="0" smtClean="0">
              <a:solidFill>
                <a:schemeClr val="bg2"/>
              </a:solidFill>
              <a:latin typeface="+mj-lt"/>
            </a:endParaRPr>
          </a:p>
          <a:p>
            <a:pPr marL="0" indent="0">
              <a:buNone/>
            </a:pPr>
            <a:r>
              <a:rPr lang="en-US" sz="4000" dirty="0" smtClean="0">
                <a:latin typeface="+mj-lt"/>
              </a:rPr>
              <a:t>to full </a:t>
            </a:r>
            <a:r>
              <a:rPr lang="en-US" sz="4000" dirty="0" err="1" smtClean="0">
                <a:latin typeface="+mj-lt"/>
              </a:rPr>
              <a:t>PaaS</a:t>
            </a:r>
            <a:r>
              <a:rPr lang="en-US" sz="4000" dirty="0" smtClean="0">
                <a:latin typeface="+mj-lt"/>
              </a:rPr>
              <a:t>/SaaS</a:t>
            </a:r>
          </a:p>
        </p:txBody>
      </p:sp>
    </p:spTree>
    <p:extLst>
      <p:ext uri="{BB962C8B-B14F-4D97-AF65-F5344CB8AC3E}">
        <p14:creationId xmlns:p14="http://schemas.microsoft.com/office/powerpoint/2010/main" val="2165512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25000" y="25000"/>
                                    </p:animScale>
                                  </p:childTnLst>
                                </p:cTn>
                              </p:par>
                              <p:par>
                                <p:cTn id="7" presetID="42" presetClass="path" presetSubtype="0" accel="50000" decel="50000" fill="hold" grpId="1" nodeType="withEffect">
                                  <p:stCondLst>
                                    <p:cond delay="0"/>
                                  </p:stCondLst>
                                  <p:childTnLst>
                                    <p:animMotion origin="layout" path="M -3.54167E-6 2.59259E-6 L -0.33385 -0.30579 " pathEditMode="relative" rAng="0" ptsTypes="AA">
                                      <p:cBhvr>
                                        <p:cTn id="8" dur="2000" fill="hold"/>
                                        <p:tgtEl>
                                          <p:spTgt spid="2"/>
                                        </p:tgtEl>
                                        <p:attrNameLst>
                                          <p:attrName>ppt_x</p:attrName>
                                          <p:attrName>ppt_y</p:attrName>
                                        </p:attrNameLst>
                                      </p:cBhvr>
                                      <p:rCtr x="-16693" y="-15301"/>
                                    </p:animMotion>
                                  </p:childTnLst>
                                </p:cTn>
                              </p:par>
                              <p:par>
                                <p:cTn id="9" presetID="42" presetClass="path" presetSubtype="0" accel="50000" decel="50000" fill="hold" nodeType="withEffect">
                                  <p:stCondLst>
                                    <p:cond delay="0"/>
                                  </p:stCondLst>
                                  <p:childTnLst>
                                    <p:animMotion origin="layout" path="M 0.00404 -0.00324 L -0.04258 -0.32291 " pathEditMode="relative" rAng="0" ptsTypes="AA">
                                      <p:cBhvr>
                                        <p:cTn id="10" dur="2000" fill="hold"/>
                                        <p:tgtEl>
                                          <p:spTgt spid="12"/>
                                        </p:tgtEl>
                                        <p:attrNameLst>
                                          <p:attrName>ppt_x</p:attrName>
                                          <p:attrName>ppt_y</p:attrName>
                                        </p:attrNameLst>
                                      </p:cBhvr>
                                      <p:rCtr x="-2331" y="-15995"/>
                                    </p:animMotion>
                                  </p:childTnLst>
                                </p:cTn>
                              </p:par>
                            </p:childTnLst>
                          </p:cTn>
                        </p:par>
                        <p:par>
                          <p:cTn id="11" fill="hold">
                            <p:stCondLst>
                              <p:cond delay="2000"/>
                            </p:stCondLst>
                            <p:childTnLst>
                              <p:par>
                                <p:cTn id="12" presetID="22" presetClass="entr" presetSubtype="4" fill="hold" nodeType="afterEffect">
                                  <p:stCondLst>
                                    <p:cond delay="700"/>
                                  </p:stCondLst>
                                  <p:childTnLst>
                                    <p:set>
                                      <p:cBhvr>
                                        <p:cTn id="13" dur="1" fill="hold">
                                          <p:stCondLst>
                                            <p:cond delay="0"/>
                                          </p:stCondLst>
                                        </p:cTn>
                                        <p:tgtEl>
                                          <p:spTgt spid="106"/>
                                        </p:tgtEl>
                                        <p:attrNameLst>
                                          <p:attrName>style.visibility</p:attrName>
                                        </p:attrNameLst>
                                      </p:cBhvr>
                                      <p:to>
                                        <p:strVal val="visible"/>
                                      </p:to>
                                    </p:set>
                                    <p:animEffect transition="in" filter="wipe(down)">
                                      <p:cBhvr>
                                        <p:cTn id="14" dur="1400"/>
                                        <p:tgtEl>
                                          <p:spTgt spid="106"/>
                                        </p:tgtEl>
                                      </p:cBhvr>
                                    </p:animEffect>
                                  </p:childTnLst>
                                </p:cTn>
                              </p:par>
                              <p:par>
                                <p:cTn id="15" presetID="10" presetClass="exit" presetSubtype="0" fill="hold" nodeType="withEffect">
                                  <p:stCondLst>
                                    <p:cond delay="2000"/>
                                  </p:stCondLst>
                                  <p:childTnLst>
                                    <p:animEffect transition="out" filter="fade">
                                      <p:cBhvr>
                                        <p:cTn id="16" dur="800"/>
                                        <p:tgtEl>
                                          <p:spTgt spid="12"/>
                                        </p:tgtEl>
                                      </p:cBhvr>
                                    </p:animEffect>
                                    <p:set>
                                      <p:cBhvr>
                                        <p:cTn id="17" dur="1" fill="hold">
                                          <p:stCondLst>
                                            <p:cond delay="799"/>
                                          </p:stCondLst>
                                        </p:cTn>
                                        <p:tgtEl>
                                          <p:spTgt spid="12"/>
                                        </p:tgtEl>
                                        <p:attrNameLst>
                                          <p:attrName>style.visibility</p:attrName>
                                        </p:attrNameLst>
                                      </p:cBhvr>
                                      <p:to>
                                        <p:strVal val="hidden"/>
                                      </p:to>
                                    </p:set>
                                  </p:childTnLst>
                                </p:cTn>
                              </p:par>
                              <p:par>
                                <p:cTn id="18" presetID="10" presetClass="entr" presetSubtype="0" fill="hold" grpId="0" nodeType="withEffect">
                                  <p:stCondLst>
                                    <p:cond delay="400"/>
                                  </p:stCondLst>
                                  <p:childTnLst>
                                    <p:set>
                                      <p:cBhvr>
                                        <p:cTn id="19" dur="1" fill="hold">
                                          <p:stCondLst>
                                            <p:cond delay="0"/>
                                          </p:stCondLst>
                                        </p:cTn>
                                        <p:tgtEl>
                                          <p:spTgt spid="107">
                                            <p:txEl>
                                              <p:pRg st="0" end="0"/>
                                            </p:txEl>
                                          </p:spTgt>
                                        </p:tgtEl>
                                        <p:attrNameLst>
                                          <p:attrName>style.visibility</p:attrName>
                                        </p:attrNameLst>
                                      </p:cBhvr>
                                      <p:to>
                                        <p:strVal val="visible"/>
                                      </p:to>
                                    </p:set>
                                    <p:animEffect transition="in" filter="fade">
                                      <p:cBhvr>
                                        <p:cTn id="20" dur="1400"/>
                                        <p:tgtEl>
                                          <p:spTgt spid="107">
                                            <p:txEl>
                                              <p:pRg st="0" end="0"/>
                                            </p:txEl>
                                          </p:spTgt>
                                        </p:tgtEl>
                                      </p:cBhvr>
                                    </p:animEffect>
                                  </p:childTnLst>
                                </p:cTn>
                              </p:par>
                              <p:par>
                                <p:cTn id="21" presetID="10" presetClass="entr" presetSubtype="0" fill="hold" grpId="0" nodeType="withEffect">
                                  <p:stCondLst>
                                    <p:cond delay="1600"/>
                                  </p:stCondLst>
                                  <p:childTnLst>
                                    <p:set>
                                      <p:cBhvr>
                                        <p:cTn id="22" dur="1" fill="hold">
                                          <p:stCondLst>
                                            <p:cond delay="0"/>
                                          </p:stCondLst>
                                        </p:cTn>
                                        <p:tgtEl>
                                          <p:spTgt spid="107">
                                            <p:txEl>
                                              <p:pRg st="1" end="1"/>
                                            </p:txEl>
                                          </p:spTgt>
                                        </p:tgtEl>
                                        <p:attrNameLst>
                                          <p:attrName>style.visibility</p:attrName>
                                        </p:attrNameLst>
                                      </p:cBhvr>
                                      <p:to>
                                        <p:strVal val="visible"/>
                                      </p:to>
                                    </p:set>
                                    <p:animEffect transition="in" filter="fade">
                                      <p:cBhvr>
                                        <p:cTn id="23" dur="800"/>
                                        <p:tgtEl>
                                          <p:spTgt spid="107">
                                            <p:txEl>
                                              <p:pRg st="1" end="1"/>
                                            </p:txEl>
                                          </p:spTgt>
                                        </p:tgtEl>
                                      </p:cBhvr>
                                    </p:animEffect>
                                  </p:childTnLst>
                                </p:cTn>
                              </p:par>
                            </p:childTnLst>
                          </p:cTn>
                        </p:par>
                        <p:par>
                          <p:cTn id="24" fill="hold">
                            <p:stCondLst>
                              <p:cond delay="4800"/>
                            </p:stCondLst>
                            <p:childTnLst>
                              <p:par>
                                <p:cTn id="25" presetID="10" presetClass="entr" presetSubtype="0" fill="hold" grpId="0" nodeType="afterEffect">
                                  <p:stCondLst>
                                    <p:cond delay="0"/>
                                  </p:stCondLst>
                                  <p:childTnLst>
                                    <p:set>
                                      <p:cBhvr>
                                        <p:cTn id="26" dur="1" fill="hold">
                                          <p:stCondLst>
                                            <p:cond delay="0"/>
                                          </p:stCondLst>
                                        </p:cTn>
                                        <p:tgtEl>
                                          <p:spTgt spid="107">
                                            <p:txEl>
                                              <p:pRg st="2" end="2"/>
                                            </p:txEl>
                                          </p:spTgt>
                                        </p:tgtEl>
                                        <p:attrNameLst>
                                          <p:attrName>style.visibility</p:attrName>
                                        </p:attrNameLst>
                                      </p:cBhvr>
                                      <p:to>
                                        <p:strVal val="visible"/>
                                      </p:to>
                                    </p:set>
                                    <p:animEffect transition="in" filter="fade">
                                      <p:cBhvr>
                                        <p:cTn id="27" dur="500"/>
                                        <p:tgtEl>
                                          <p:spTgt spid="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7" grpId="0" build="p" bldLvl="2"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3600" dirty="0" smtClean="0"/>
              <a:t>Azure + o365</a:t>
            </a:r>
            <a:endParaRPr lang="en-US" sz="3600" dirty="0"/>
          </a:p>
        </p:txBody>
      </p:sp>
      <p:sp>
        <p:nvSpPr>
          <p:cNvPr id="6" name="Subtitle 5"/>
          <p:cNvSpPr>
            <a:spLocks noGrp="1"/>
          </p:cNvSpPr>
          <p:nvPr>
            <p:ph sz="quarter" idx="10"/>
          </p:nvPr>
        </p:nvSpPr>
        <p:spPr>
          <a:prstGeom prst="rect">
            <a:avLst/>
          </a:prstGeom>
        </p:spPr>
        <p:txBody>
          <a:bodyPr>
            <a:noAutofit/>
          </a:bodyPr>
          <a:lstStyle/>
          <a:p>
            <a:pPr marL="571500" indent="-571500">
              <a:buFont typeface="Arial" panose="020B0604020202020204" pitchFamily="34" charset="0"/>
              <a:buChar char="•"/>
            </a:pPr>
            <a:r>
              <a:rPr lang="en-US" sz="4000" dirty="0" smtClean="0">
                <a:latin typeface="+mj-lt"/>
              </a:rPr>
              <a:t>Fully flexible: Private, on premises, hybrid or cloud</a:t>
            </a:r>
          </a:p>
          <a:p>
            <a:pPr marL="571500" indent="-571500">
              <a:buFont typeface="Arial" panose="020B0604020202020204" pitchFamily="34" charset="0"/>
              <a:buChar char="•"/>
            </a:pPr>
            <a:r>
              <a:rPr lang="en-US" sz="4000" dirty="0" smtClean="0">
                <a:latin typeface="+mj-lt"/>
                <a:sym typeface="Wingdings" panose="05000000000000000000" pitchFamily="2" charset="2"/>
              </a:rPr>
              <a:t>The power of o365: Leverage Office, SharePoint and Exchange Online as your application building blocks</a:t>
            </a:r>
            <a:endParaRPr lang="en-US" sz="4000" dirty="0" smtClean="0">
              <a:latin typeface="+mj-lt"/>
            </a:endParaRPr>
          </a:p>
          <a:p>
            <a:pPr marL="571500" indent="-571500">
              <a:buFont typeface="Arial" panose="020B0604020202020204" pitchFamily="34" charset="0"/>
              <a:buChar char="•"/>
            </a:pPr>
            <a:r>
              <a:rPr lang="en-US" sz="4000" dirty="0" smtClean="0">
                <a:latin typeface="+mj-lt"/>
                <a:sym typeface="Wingdings" panose="05000000000000000000" pitchFamily="2" charset="2"/>
              </a:rPr>
              <a:t>Identity is the glue that makes all of that possible</a:t>
            </a:r>
            <a:endParaRPr lang="en-US" sz="4000" dirty="0" smtClean="0">
              <a:latin typeface="+mj-lt"/>
            </a:endParaRPr>
          </a:p>
        </p:txBody>
      </p:sp>
    </p:spTree>
    <p:extLst>
      <p:ext uri="{BB962C8B-B14F-4D97-AF65-F5344CB8AC3E}">
        <p14:creationId xmlns:p14="http://schemas.microsoft.com/office/powerpoint/2010/main" val="2955172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reeform 190"/>
          <p:cNvSpPr>
            <a:spLocks/>
          </p:cNvSpPr>
          <p:nvPr/>
        </p:nvSpPr>
        <p:spPr bwMode="auto">
          <a:xfrm>
            <a:off x="688859" y="1401979"/>
            <a:ext cx="4781063" cy="2012255"/>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01"/>
          <p:cNvSpPr>
            <a:spLocks/>
          </p:cNvSpPr>
          <p:nvPr/>
        </p:nvSpPr>
        <p:spPr bwMode="auto">
          <a:xfrm>
            <a:off x="6066139" y="2818106"/>
            <a:ext cx="782638" cy="509588"/>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192"/>
          <p:cNvSpPr>
            <a:spLocks/>
          </p:cNvSpPr>
          <p:nvPr/>
        </p:nvSpPr>
        <p:spPr bwMode="auto">
          <a:xfrm>
            <a:off x="7701423" y="1465103"/>
            <a:ext cx="2606311" cy="1658338"/>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Title 1"/>
          <p:cNvSpPr txBox="1">
            <a:spLocks/>
          </p:cNvSpPr>
          <p:nvPr/>
        </p:nvSpPr>
        <p:spPr>
          <a:xfrm>
            <a:off x="358985" y="191403"/>
            <a:ext cx="11151917" cy="83276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5" dirty="0" smtClean="0"/>
              <a:t>Your identity goes with you</a:t>
            </a:r>
            <a:endParaRPr lang="en-US" sz="5882" dirty="0"/>
          </a:p>
        </p:txBody>
      </p:sp>
      <p:grpSp>
        <p:nvGrpSpPr>
          <p:cNvPr id="221" name="Group 220"/>
          <p:cNvGrpSpPr/>
          <p:nvPr/>
        </p:nvGrpSpPr>
        <p:grpSpPr>
          <a:xfrm>
            <a:off x="7533973" y="5051539"/>
            <a:ext cx="2653417" cy="1686451"/>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550">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grpSp>
      <p:sp>
        <p:nvSpPr>
          <p:cNvPr id="230" name="Freeform 229"/>
          <p:cNvSpPr/>
          <p:nvPr/>
        </p:nvSpPr>
        <p:spPr bwMode="auto">
          <a:xfrm>
            <a:off x="4991800" y="2245895"/>
            <a:ext cx="2698612" cy="4837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33"/>
            <a:endParaRPr lang="en-US" sz="1765">
              <a:solidFill>
                <a:srgbClr val="EFEFEF"/>
              </a:solidFill>
            </a:endParaRPr>
          </a:p>
        </p:txBody>
      </p:sp>
      <p:grpSp>
        <p:nvGrpSpPr>
          <p:cNvPr id="245" name="Group 244"/>
          <p:cNvGrpSpPr/>
          <p:nvPr/>
        </p:nvGrpSpPr>
        <p:grpSpPr>
          <a:xfrm>
            <a:off x="1299033" y="2175795"/>
            <a:ext cx="2075881" cy="800568"/>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endParaRPr lang="en-US" sz="1765">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54"/>
              <a:endParaRPr lang="en-US" sz="1730">
                <a:solidFill>
                  <a:srgbClr val="505050"/>
                </a:solidFill>
              </a:endParaRPr>
            </a:p>
          </p:txBody>
        </p:sp>
      </p:grpSp>
      <p:sp>
        <p:nvSpPr>
          <p:cNvPr id="247" name="TextBox 246"/>
          <p:cNvSpPr txBox="1"/>
          <p:nvPr/>
        </p:nvSpPr>
        <p:spPr>
          <a:xfrm>
            <a:off x="8010497" y="2326640"/>
            <a:ext cx="2065515" cy="162932"/>
          </a:xfrm>
          <a:prstGeom prst="rect">
            <a:avLst/>
          </a:prstGeom>
          <a:noFill/>
        </p:spPr>
        <p:txBody>
          <a:bodyPr wrap="square" lIns="0" tIns="0" rIns="0" bIns="0" rtlCol="0">
            <a:spAutoFit/>
          </a:bodyPr>
          <a:lstStyle/>
          <a:p>
            <a:pPr algn="ctr" defTabSz="1218550">
              <a:lnSpc>
                <a:spcPct val="90000"/>
              </a:lnSpc>
              <a:spcBef>
                <a:spcPct val="20000"/>
              </a:spcBef>
              <a:buSzPct val="80000"/>
            </a:pPr>
            <a:r>
              <a:rPr lang="en-US" sz="1176" dirty="0">
                <a:solidFill>
                  <a:schemeClr val="tx2"/>
                </a:solidFill>
              </a:rPr>
              <a:t>3rd party clouds/hosting</a:t>
            </a:r>
          </a:p>
        </p:txBody>
      </p:sp>
      <p:grpSp>
        <p:nvGrpSpPr>
          <p:cNvPr id="257" name="Group 256"/>
          <p:cNvGrpSpPr/>
          <p:nvPr/>
        </p:nvGrpSpPr>
        <p:grpSpPr>
          <a:xfrm>
            <a:off x="3359064" y="1944724"/>
            <a:ext cx="1323578" cy="114101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sp>
        <p:nvSpPr>
          <p:cNvPr id="263" name="Rectangle 262"/>
          <p:cNvSpPr>
            <a:spLocks noChangeAspect="1"/>
          </p:cNvSpPr>
          <p:nvPr/>
        </p:nvSpPr>
        <p:spPr>
          <a:xfrm>
            <a:off x="3547503" y="3048803"/>
            <a:ext cx="915635" cy="303481"/>
          </a:xfrm>
          <a:prstGeom prst="rect">
            <a:avLst/>
          </a:prstGeom>
        </p:spPr>
        <p:txBody>
          <a:bodyPr wrap="none">
            <a:spAutoFit/>
          </a:bodyPr>
          <a:lstStyle/>
          <a:p>
            <a:pPr defTabSz="914367"/>
            <a:r>
              <a:rPr lang="en-US" sz="1372" kern="0" dirty="0" smtClean="0">
                <a:solidFill>
                  <a:schemeClr val="tx2"/>
                </a:solidFill>
                <a:cs typeface="Arial" panose="020B0604020202020204" pitchFamily="34" charset="0"/>
              </a:rPr>
              <a:t>Azure </a:t>
            </a:r>
            <a:r>
              <a:rPr lang="en-US" sz="1372" kern="0" dirty="0">
                <a:solidFill>
                  <a:schemeClr val="tx2"/>
                </a:solidFill>
                <a:cs typeface="Arial" panose="020B0604020202020204" pitchFamily="34" charset="0"/>
              </a:rPr>
              <a:t>AD</a:t>
            </a:r>
            <a:endParaRPr lang="en-US" sz="1372" dirty="0">
              <a:solidFill>
                <a:schemeClr val="tx2"/>
              </a:solidFill>
            </a:endParaRPr>
          </a:p>
        </p:txBody>
      </p:sp>
      <p:grpSp>
        <p:nvGrpSpPr>
          <p:cNvPr id="265" name="Group 264"/>
          <p:cNvGrpSpPr>
            <a:grpSpLocks noChangeAspect="1"/>
          </p:cNvGrpSpPr>
          <p:nvPr/>
        </p:nvGrpSpPr>
        <p:grpSpPr>
          <a:xfrm>
            <a:off x="2604961" y="5206006"/>
            <a:ext cx="2411384" cy="1609118"/>
            <a:chOff x="287234" y="2360985"/>
            <a:chExt cx="2707920" cy="1806997"/>
          </a:xfrm>
        </p:grpSpPr>
        <p:grpSp>
          <p:nvGrpSpPr>
            <p:cNvPr id="266" name="Group 265"/>
            <p:cNvGrpSpPr/>
            <p:nvPr/>
          </p:nvGrpSpPr>
          <p:grpSpPr>
            <a:xfrm>
              <a:off x="287234" y="2360985"/>
              <a:ext cx="2707920" cy="1720268"/>
              <a:chOff x="287234" y="1581158"/>
              <a:chExt cx="2707920" cy="1720268"/>
            </a:xfrm>
          </p:grpSpPr>
          <p:sp>
            <p:nvSpPr>
              <p:cNvPr id="296" name="Rectangle 295"/>
              <p:cNvSpPr/>
              <p:nvPr/>
            </p:nvSpPr>
            <p:spPr bwMode="auto">
              <a:xfrm>
                <a:off x="287234" y="1581158"/>
                <a:ext cx="2707920"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97" name="Group 296"/>
              <p:cNvGrpSpPr/>
              <p:nvPr/>
            </p:nvGrpSpPr>
            <p:grpSpPr>
              <a:xfrm>
                <a:off x="1513979" y="1733977"/>
                <a:ext cx="1157897" cy="921483"/>
                <a:chOff x="1513979" y="1733977"/>
                <a:chExt cx="1157897" cy="921483"/>
              </a:xfrm>
            </p:grpSpPr>
            <p:sp>
              <p:nvSpPr>
                <p:cNvPr id="300" name="Freeform 19"/>
                <p:cNvSpPr>
                  <a:spLocks noEditPoints="1"/>
                </p:cNvSpPr>
                <p:nvPr/>
              </p:nvSpPr>
              <p:spPr bwMode="auto">
                <a:xfrm>
                  <a:off x="2160085" y="2233985"/>
                  <a:ext cx="511791" cy="421475"/>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305" name="Freeform 23"/>
                <p:cNvSpPr>
                  <a:spLocks/>
                </p:cNvSpPr>
                <p:nvPr/>
              </p:nvSpPr>
              <p:spPr bwMode="auto">
                <a:xfrm>
                  <a:off x="1513979" y="1733977"/>
                  <a:ext cx="257073" cy="305107"/>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70" tIns="55934" rIns="111870" bIns="55934" numCol="1" rtlCol="0" anchor="ctr" anchorCtr="0" compatLnSpc="1">
                <a:prstTxWarp prst="textNoShape">
                  <a:avLst/>
                </a:prstTxWarp>
              </a:bodyPr>
              <a:lstStyle/>
              <a:p>
                <a:pPr algn="ctr" defTabSz="1118369" fontAlgn="base">
                  <a:spcBef>
                    <a:spcPct val="0"/>
                  </a:spcBef>
                  <a:spcAft>
                    <a:spcPct val="0"/>
                  </a:spcAft>
                  <a:defRPr/>
                </a:pPr>
                <a:endParaRPr lang="en-US" sz="2753" kern="0" dirty="0">
                  <a:solidFill>
                    <a:srgbClr val="505050"/>
                  </a:solidFill>
                </a:endParaRPr>
              </a:p>
            </p:txBody>
          </p:sp>
          <p:grpSp>
            <p:nvGrpSpPr>
              <p:cNvPr id="269" name="Group 5"/>
              <p:cNvGrpSpPr/>
              <p:nvPr/>
            </p:nvGrpSpPr>
            <p:grpSpPr>
              <a:xfrm>
                <a:off x="5633874" y="4226994"/>
                <a:ext cx="1463337" cy="1168124"/>
                <a:chOff x="5684753" y="4448116"/>
                <a:chExt cx="1463337" cy="1168124"/>
              </a:xfrm>
            </p:grpSpPr>
            <p:grpSp>
              <p:nvGrpSpPr>
                <p:cNvPr id="270" name="Group 8"/>
                <p:cNvGrpSpPr/>
                <p:nvPr/>
              </p:nvGrpSpPr>
              <p:grpSpPr>
                <a:xfrm>
                  <a:off x="5791654" y="4448116"/>
                  <a:ext cx="1032923" cy="701939"/>
                  <a:chOff x="1840649" y="4818296"/>
                  <a:chExt cx="966161" cy="691914"/>
                </a:xfrm>
              </p:grpSpPr>
              <p:sp>
                <p:nvSpPr>
                  <p:cNvPr id="273" name="Freeform 15"/>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4" name="Freeform 17"/>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lumMod val="8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5" name="Oval 18"/>
                  <p:cNvSpPr>
                    <a:spLocks noChangeAspect="1" noChangeArrowheads="1"/>
                  </p:cNvSpPr>
                  <p:nvPr/>
                </p:nvSpPr>
                <p:spPr bwMode="auto">
                  <a:xfrm>
                    <a:off x="2201709" y="4985896"/>
                    <a:ext cx="91441" cy="91439"/>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6" name="Oval 19"/>
                  <p:cNvSpPr>
                    <a:spLocks noChangeAspect="1" noChangeArrowheads="1"/>
                  </p:cNvSpPr>
                  <p:nvPr/>
                </p:nvSpPr>
                <p:spPr bwMode="auto">
                  <a:xfrm flipH="1">
                    <a:off x="2351276" y="4985914"/>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7" name="Oval 20"/>
                  <p:cNvSpPr>
                    <a:spLocks noChangeAspect="1" noChangeArrowheads="1"/>
                  </p:cNvSpPr>
                  <p:nvPr/>
                </p:nvSpPr>
                <p:spPr bwMode="auto">
                  <a:xfrm>
                    <a:off x="2201709" y="531709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8" name="Oval 21"/>
                  <p:cNvSpPr>
                    <a:spLocks noChangeAspect="1" noChangeArrowheads="1"/>
                  </p:cNvSpPr>
                  <p:nvPr/>
                </p:nvSpPr>
                <p:spPr bwMode="auto">
                  <a:xfrm flipH="1">
                    <a:off x="2351276" y="5317110"/>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9" name="Oval 22"/>
                  <p:cNvSpPr>
                    <a:spLocks noChangeAspect="1" noChangeArrowheads="1"/>
                  </p:cNvSpPr>
                  <p:nvPr/>
                </p:nvSpPr>
                <p:spPr bwMode="auto">
                  <a:xfrm flipH="1">
                    <a:off x="2477440" y="529328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0" name="Oval 23"/>
                  <p:cNvSpPr>
                    <a:spLocks noChangeAspect="1" noChangeArrowheads="1"/>
                  </p:cNvSpPr>
                  <p:nvPr/>
                </p:nvSpPr>
                <p:spPr bwMode="auto">
                  <a:xfrm>
                    <a:off x="2077441" y="529328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1" name="Oval 24"/>
                  <p:cNvSpPr>
                    <a:spLocks noChangeAspect="1" noChangeArrowheads="1"/>
                  </p:cNvSpPr>
                  <p:nvPr/>
                </p:nvSpPr>
                <p:spPr bwMode="auto">
                  <a:xfrm flipH="1">
                    <a:off x="2603604" y="5277799"/>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2" name="Oval 25"/>
                  <p:cNvSpPr>
                    <a:spLocks noChangeAspect="1" noChangeArrowheads="1"/>
                  </p:cNvSpPr>
                  <p:nvPr/>
                </p:nvSpPr>
                <p:spPr bwMode="auto">
                  <a:xfrm flipH="1">
                    <a:off x="1953173" y="5277799"/>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cxnSp>
                <p:nvCxnSpPr>
                  <p:cNvPr id="286" name="Straight Connector 33"/>
                  <p:cNvCxnSpPr>
                    <a:stCxn id="275" idx="4"/>
                    <a:endCxn id="277" idx="0"/>
                  </p:cNvCxnSpPr>
                  <p:nvPr/>
                </p:nvCxnSpPr>
                <p:spPr>
                  <a:xfrm>
                    <a:off x="2247429" y="5077335"/>
                    <a:ext cx="0" cy="239757"/>
                  </a:xfrm>
                  <a:prstGeom prst="line">
                    <a:avLst/>
                  </a:prstGeom>
                  <a:noFill/>
                  <a:ln w="9525" cap="flat" cmpd="sng" algn="ctr">
                    <a:noFill/>
                    <a:prstDash val="solid"/>
                  </a:ln>
                  <a:effectLst/>
                </p:spPr>
              </p:cxnSp>
              <p:sp>
                <p:nvSpPr>
                  <p:cNvPr id="287" name="Oval 34"/>
                  <p:cNvSpPr>
                    <a:spLocks noChangeAspect="1" noChangeArrowheads="1"/>
                  </p:cNvSpPr>
                  <p:nvPr/>
                </p:nvSpPr>
                <p:spPr bwMode="auto">
                  <a:xfrm>
                    <a:off x="2201709" y="5139927"/>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88" name="Straight Connector 36"/>
                  <p:cNvCxnSpPr>
                    <a:stCxn id="276" idx="4"/>
                    <a:endCxn id="278" idx="0"/>
                  </p:cNvCxnSpPr>
                  <p:nvPr/>
                </p:nvCxnSpPr>
                <p:spPr>
                  <a:xfrm>
                    <a:off x="2396995" y="5077355"/>
                    <a:ext cx="0" cy="239755"/>
                  </a:xfrm>
                  <a:prstGeom prst="line">
                    <a:avLst/>
                  </a:prstGeom>
                  <a:noFill/>
                  <a:ln w="9525" cap="flat" cmpd="sng" algn="ctr">
                    <a:noFill/>
                    <a:prstDash val="solid"/>
                  </a:ln>
                  <a:effectLst/>
                </p:spPr>
              </p:cxnSp>
              <p:sp>
                <p:nvSpPr>
                  <p:cNvPr id="289" name="Oval 38"/>
                  <p:cNvSpPr>
                    <a:spLocks noChangeAspect="1" noChangeArrowheads="1"/>
                  </p:cNvSpPr>
                  <p:nvPr/>
                </p:nvSpPr>
                <p:spPr bwMode="auto">
                  <a:xfrm flipH="1">
                    <a:off x="2351275" y="5139945"/>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0" name="Straight Connector 39"/>
                  <p:cNvCxnSpPr>
                    <a:stCxn id="276" idx="3"/>
                    <a:endCxn id="281" idx="7"/>
                  </p:cNvCxnSpPr>
                  <p:nvPr/>
                </p:nvCxnSpPr>
                <p:spPr>
                  <a:xfrm>
                    <a:off x="2429325" y="5063964"/>
                    <a:ext cx="187669" cy="227227"/>
                  </a:xfrm>
                  <a:prstGeom prst="line">
                    <a:avLst/>
                  </a:prstGeom>
                  <a:noFill/>
                  <a:ln w="9525" cap="flat" cmpd="sng" algn="ctr">
                    <a:noFill/>
                    <a:prstDash val="solid"/>
                  </a:ln>
                  <a:effectLst/>
                </p:spPr>
              </p:cxnSp>
              <p:sp>
                <p:nvSpPr>
                  <p:cNvPr id="291" name="Oval 41"/>
                  <p:cNvSpPr>
                    <a:spLocks noChangeAspect="1" noChangeArrowheads="1"/>
                  </p:cNvSpPr>
                  <p:nvPr/>
                </p:nvSpPr>
                <p:spPr bwMode="auto">
                  <a:xfrm flipH="1">
                    <a:off x="2477440" y="5131857"/>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2" name="Straight Connector 42"/>
                  <p:cNvCxnSpPr>
                    <a:stCxn id="275" idx="3"/>
                    <a:endCxn id="282" idx="1"/>
                  </p:cNvCxnSpPr>
                  <p:nvPr/>
                </p:nvCxnSpPr>
                <p:spPr>
                  <a:xfrm flipH="1">
                    <a:off x="2031222" y="5063944"/>
                    <a:ext cx="183878" cy="227246"/>
                  </a:xfrm>
                  <a:prstGeom prst="line">
                    <a:avLst/>
                  </a:prstGeom>
                  <a:noFill/>
                  <a:ln w="9525" cap="flat" cmpd="sng" algn="ctr">
                    <a:noFill/>
                    <a:prstDash val="solid"/>
                  </a:ln>
                  <a:effectLst/>
                </p:spPr>
              </p:cxnSp>
              <p:sp>
                <p:nvSpPr>
                  <p:cNvPr id="293" name="Oval 44"/>
                  <p:cNvSpPr>
                    <a:spLocks noChangeAspect="1" noChangeArrowheads="1"/>
                  </p:cNvSpPr>
                  <p:nvPr/>
                </p:nvSpPr>
                <p:spPr bwMode="auto">
                  <a:xfrm>
                    <a:off x="2082174" y="5131848"/>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4" name="Straight Connector 45"/>
                  <p:cNvCxnSpPr>
                    <a:stCxn id="287" idx="3"/>
                    <a:endCxn id="280" idx="7"/>
                  </p:cNvCxnSpPr>
                  <p:nvPr/>
                </p:nvCxnSpPr>
                <p:spPr>
                  <a:xfrm flipH="1">
                    <a:off x="2155490" y="5217976"/>
                    <a:ext cx="59609" cy="88697"/>
                  </a:xfrm>
                  <a:prstGeom prst="line">
                    <a:avLst/>
                  </a:prstGeom>
                  <a:noFill/>
                  <a:ln w="9525" cap="flat" cmpd="sng" algn="ctr">
                    <a:noFill/>
                    <a:prstDash val="solid"/>
                  </a:ln>
                  <a:effectLst/>
                </p:spPr>
              </p:cxnSp>
              <p:cxnSp>
                <p:nvCxnSpPr>
                  <p:cNvPr id="295" name="Straight Connector 49"/>
                  <p:cNvCxnSpPr>
                    <a:stCxn id="289" idx="3"/>
                    <a:endCxn id="279" idx="7"/>
                  </p:cNvCxnSpPr>
                  <p:nvPr/>
                </p:nvCxnSpPr>
                <p:spPr>
                  <a:xfrm>
                    <a:off x="2429324" y="5217994"/>
                    <a:ext cx="61506" cy="88679"/>
                  </a:xfrm>
                  <a:prstGeom prst="line">
                    <a:avLst/>
                  </a:prstGeom>
                  <a:noFill/>
                  <a:ln w="9525" cap="flat" cmpd="sng" algn="ctr">
                    <a:noFill/>
                    <a:prstDash val="solid"/>
                  </a:ln>
                  <a:effectLst/>
                </p:spPr>
              </p:cxnSp>
            </p:grpSp>
            <p:sp>
              <p:nvSpPr>
                <p:cNvPr id="271" name="Rectangle 10"/>
                <p:cNvSpPr/>
                <p:nvPr/>
              </p:nvSpPr>
              <p:spPr>
                <a:xfrm>
                  <a:off x="5684753" y="5365383"/>
                  <a:ext cx="1463337" cy="250857"/>
                </a:xfrm>
                <a:prstGeom prst="rect">
                  <a:avLst/>
                </a:prstGeom>
                <a:ln>
                  <a:noFill/>
                </a:ln>
              </p:spPr>
              <p:txBody>
                <a:bodyPr wrap="none" lIns="0" tIns="0" rIns="0" bIns="0" anchor="ctr">
                  <a:spAutoFit/>
                </a:bodyPr>
                <a:lstStyle/>
                <a:p>
                  <a:pPr algn="ctr" defTabSz="1117987" fontAlgn="base">
                    <a:spcBef>
                      <a:spcPts val="1468"/>
                    </a:spcBef>
                    <a:spcAft>
                      <a:spcPct val="0"/>
                    </a:spcAft>
                  </a:pPr>
                  <a:r>
                    <a:rPr lang="en-US" sz="1100" kern="0" dirty="0">
                      <a:ln>
                        <a:solidFill>
                          <a:srgbClr val="FFFFFF">
                            <a:alpha val="0"/>
                          </a:srgbClr>
                        </a:solidFill>
                      </a:ln>
                      <a:solidFill>
                        <a:schemeClr val="bg1"/>
                      </a:solidFill>
                      <a:latin typeface="Segoe"/>
                    </a:rPr>
                    <a:t>Active Directory</a:t>
                  </a:r>
                </a:p>
              </p:txBody>
            </p:sp>
          </p:grpSp>
        </p:grpSp>
      </p:grpSp>
      <p:sp>
        <p:nvSpPr>
          <p:cNvPr id="311" name="Freeform 310"/>
          <p:cNvSpPr/>
          <p:nvPr/>
        </p:nvSpPr>
        <p:spPr bwMode="auto">
          <a:xfrm rot="19083974">
            <a:off x="3372368" y="3752623"/>
            <a:ext cx="1056605" cy="1160627"/>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33"/>
            <a:endParaRPr lang="en-US" sz="1765">
              <a:solidFill>
                <a:srgbClr val="EFEFEF"/>
              </a:solidFill>
            </a:endParaRPr>
          </a:p>
        </p:txBody>
      </p:sp>
      <p:grpSp>
        <p:nvGrpSpPr>
          <p:cNvPr id="314" name="Group 313"/>
          <p:cNvGrpSpPr/>
          <p:nvPr/>
        </p:nvGrpSpPr>
        <p:grpSpPr>
          <a:xfrm>
            <a:off x="5422318" y="5233666"/>
            <a:ext cx="1728401" cy="1385282"/>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3" name="Freeform 9"/>
          <p:cNvSpPr>
            <a:spLocks noEditPoints="1"/>
          </p:cNvSpPr>
          <p:nvPr/>
        </p:nvSpPr>
        <p:spPr bwMode="auto">
          <a:xfrm>
            <a:off x="4636860" y="5321814"/>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399" name="Title 1"/>
          <p:cNvSpPr>
            <a:spLocks noGrp="1"/>
          </p:cNvSpPr>
          <p:nvPr>
            <p:ph type="ctrTitle" idx="4294967295"/>
          </p:nvPr>
        </p:nvSpPr>
        <p:spPr>
          <a:xfrm>
            <a:off x="522514" y="3970338"/>
            <a:ext cx="941388" cy="749300"/>
          </a:xfrm>
          <a:prstGeom prst="rect">
            <a:avLst/>
          </a:prstGeom>
        </p:spPr>
        <p:txBody>
          <a:bodyPr/>
          <a:lstStyle/>
          <a:p>
            <a:r>
              <a:rPr lang="en-US" sz="3600" dirty="0" smtClean="0">
                <a:solidFill>
                  <a:schemeClr val="bg1"/>
                </a:solidFill>
              </a:rPr>
              <a:t>You</a:t>
            </a:r>
            <a:endParaRPr lang="en-US" sz="3600" dirty="0">
              <a:solidFill>
                <a:schemeClr val="bg1"/>
              </a:solidFill>
            </a:endParaRPr>
          </a:p>
        </p:txBody>
      </p:sp>
      <p:cxnSp>
        <p:nvCxnSpPr>
          <p:cNvPr id="401" name="Straight Arrow Connector 400"/>
          <p:cNvCxnSpPr/>
          <p:nvPr/>
        </p:nvCxnSpPr>
        <p:spPr>
          <a:xfrm flipH="1">
            <a:off x="5154249" y="4676172"/>
            <a:ext cx="718357" cy="6721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5033089" y="3045864"/>
            <a:ext cx="750533" cy="9548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4775649" y="2641713"/>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cxnSp>
        <p:nvCxnSpPr>
          <p:cNvPr id="407" name="Straight Arrow Connector 406"/>
          <p:cNvCxnSpPr/>
          <p:nvPr/>
        </p:nvCxnSpPr>
        <p:spPr>
          <a:xfrm flipV="1">
            <a:off x="6559698" y="2995260"/>
            <a:ext cx="1429393" cy="12921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8065849" y="2659087"/>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pic>
        <p:nvPicPr>
          <p:cNvPr id="412" name="Picture 411"/>
          <p:cNvPicPr>
            <a:picLocks noChangeAspect="1"/>
          </p:cNvPicPr>
          <p:nvPr/>
        </p:nvPicPr>
        <p:blipFill>
          <a:blip r:embed="rId4"/>
          <a:stretch>
            <a:fillRect/>
          </a:stretch>
        </p:blipFill>
        <p:spPr>
          <a:xfrm>
            <a:off x="2982439" y="5736188"/>
            <a:ext cx="305758" cy="575544"/>
          </a:xfrm>
          <a:prstGeom prst="rect">
            <a:avLst/>
          </a:prstGeom>
        </p:spPr>
      </p:pic>
      <p:cxnSp>
        <p:nvCxnSpPr>
          <p:cNvPr id="413" name="Straight Arrow Connector 412"/>
          <p:cNvCxnSpPr/>
          <p:nvPr/>
        </p:nvCxnSpPr>
        <p:spPr>
          <a:xfrm>
            <a:off x="6554837" y="4579879"/>
            <a:ext cx="1070016" cy="6273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7728358" y="5248626"/>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Tree>
    <p:extLst>
      <p:ext uri="{BB962C8B-B14F-4D97-AF65-F5344CB8AC3E}">
        <p14:creationId xmlns:p14="http://schemas.microsoft.com/office/powerpoint/2010/main" val="2952099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35"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p:cNvSpPr>
            <a:spLocks noGrp="1"/>
          </p:cNvSpPr>
          <p:nvPr>
            <p:ph type="ctrTitle" idx="4294967295"/>
          </p:nvPr>
        </p:nvSpPr>
        <p:spPr>
          <a:xfrm>
            <a:off x="1157288" y="4659313"/>
            <a:ext cx="11034712" cy="1027112"/>
          </a:xfrm>
          <a:prstGeom prst="rect">
            <a:avLst/>
          </a:prstGeom>
        </p:spPr>
        <p:txBody>
          <a:bodyPr>
            <a:noAutofit/>
          </a:bodyPr>
          <a:lstStyle/>
          <a:p>
            <a:r>
              <a:rPr lang="en-US" sz="3200" dirty="0" smtClean="0">
                <a:solidFill>
                  <a:schemeClr val="tx2">
                    <a:lumMod val="50000"/>
                  </a:schemeClr>
                </a:solidFill>
              </a:rPr>
              <a:t>Speaker note:</a:t>
            </a:r>
            <a:br>
              <a:rPr lang="en-US" sz="3200" dirty="0" smtClean="0">
                <a:solidFill>
                  <a:schemeClr val="tx2">
                    <a:lumMod val="50000"/>
                  </a:schemeClr>
                </a:solidFill>
              </a:rPr>
            </a:br>
            <a:r>
              <a:rPr lang="en-US" sz="3200" dirty="0" smtClean="0">
                <a:solidFill>
                  <a:schemeClr val="tx2">
                    <a:lumMod val="50000"/>
                  </a:schemeClr>
                </a:solidFill>
              </a:rPr>
              <a:t/>
            </a:r>
            <a:br>
              <a:rPr lang="en-US" sz="3200" dirty="0" smtClean="0">
                <a:solidFill>
                  <a:schemeClr val="tx2">
                    <a:lumMod val="50000"/>
                  </a:schemeClr>
                </a:solidFill>
              </a:rPr>
            </a:br>
            <a:r>
              <a:rPr lang="en-US" sz="3200" dirty="0" smtClean="0">
                <a:solidFill>
                  <a:schemeClr val="tx2">
                    <a:lumMod val="50000"/>
                  </a:schemeClr>
                </a:solidFill>
              </a:rPr>
              <a:t>Please remember to download the video (slides 5/6) so you don’t depend on network bandwidth during the presentation </a:t>
            </a:r>
            <a:endParaRPr lang="en-US" sz="3200" dirty="0">
              <a:solidFill>
                <a:schemeClr val="tx2">
                  <a:lumMod val="50000"/>
                </a:schemeClr>
              </a:solidFill>
            </a:endParaRPr>
          </a:p>
        </p:txBody>
      </p:sp>
    </p:spTree>
    <p:extLst>
      <p:ext uri="{BB962C8B-B14F-4D97-AF65-F5344CB8AC3E}">
        <p14:creationId xmlns:p14="http://schemas.microsoft.com/office/powerpoint/2010/main" val="2403976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721684" y="3738035"/>
            <a:ext cx="6748632" cy="2583743"/>
          </a:xfrm>
        </p:spPr>
        <p:txBody>
          <a:bodyPr/>
          <a:lstStyle/>
          <a:p>
            <a:r>
              <a:rPr lang="en-US" dirty="0"/>
              <a:t>Enabling modern authentication </a:t>
            </a:r>
            <a:r>
              <a:rPr lang="en-US" dirty="0" smtClean="0"/>
              <a:t>protocols</a:t>
            </a:r>
            <a:endParaRPr lang="en-US" dirty="0"/>
          </a:p>
          <a:p>
            <a:r>
              <a:rPr lang="en-US" dirty="0"/>
              <a:t>Using great building blocks on your apps</a:t>
            </a:r>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a:prstGeom prst="rect">
            <a:avLst/>
          </a:prstGeom>
        </p:spPr>
        <p:txBody>
          <a:bodyPr>
            <a:normAutofit/>
          </a:bodyPr>
          <a:lstStyle/>
          <a:p>
            <a:r>
              <a:rPr lang="en-US" dirty="0"/>
              <a:t>How do we make all of that work?</a:t>
            </a:r>
            <a:endParaRPr lang="en-US" dirty="0"/>
          </a:p>
        </p:txBody>
      </p:sp>
    </p:spTree>
    <p:extLst>
      <p:ext uri="{BB962C8B-B14F-4D97-AF65-F5344CB8AC3E}">
        <p14:creationId xmlns:p14="http://schemas.microsoft.com/office/powerpoint/2010/main" val="3643815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Enabling modern authentication protocols</a:t>
            </a:r>
            <a:endParaRPr lang="en-US" dirty="0"/>
          </a:p>
        </p:txBody>
      </p:sp>
    </p:spTree>
    <p:extLst>
      <p:ext uri="{BB962C8B-B14F-4D97-AF65-F5344CB8AC3E}">
        <p14:creationId xmlns:p14="http://schemas.microsoft.com/office/powerpoint/2010/main" val="1567377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9119938" y="3968109"/>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sp>
        <p:nvSpPr>
          <p:cNvPr id="33" name="Rectangle 32"/>
          <p:cNvSpPr/>
          <p:nvPr/>
        </p:nvSpPr>
        <p:spPr bwMode="auto">
          <a:xfrm>
            <a:off x="9119938" y="1845470"/>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sp>
        <p:nvSpPr>
          <p:cNvPr id="34"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
        <p:nvSpPr>
          <p:cNvPr id="36" name="Rectangle 35"/>
          <p:cNvSpPr/>
          <p:nvPr/>
        </p:nvSpPr>
        <p:spPr bwMode="auto">
          <a:xfrm>
            <a:off x="1623620" y="2015609"/>
            <a:ext cx="1547027"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Browser</a:t>
            </a:r>
          </a:p>
        </p:txBody>
      </p:sp>
      <p:sp>
        <p:nvSpPr>
          <p:cNvPr id="37" name="Rectangle 36"/>
          <p:cNvSpPr/>
          <p:nvPr/>
        </p:nvSpPr>
        <p:spPr bwMode="auto">
          <a:xfrm>
            <a:off x="1623621" y="3041420"/>
            <a:ext cx="1547028"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Native app</a:t>
            </a:r>
          </a:p>
        </p:txBody>
      </p:sp>
      <p:sp>
        <p:nvSpPr>
          <p:cNvPr id="38" name="Rectangle 37"/>
          <p:cNvSpPr/>
          <p:nvPr/>
        </p:nvSpPr>
        <p:spPr bwMode="auto">
          <a:xfrm>
            <a:off x="1623620" y="4120509"/>
            <a:ext cx="1547027"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Server app</a:t>
            </a:r>
          </a:p>
        </p:txBody>
      </p:sp>
      <p:sp>
        <p:nvSpPr>
          <p:cNvPr id="39" name="Rectangle 38"/>
          <p:cNvSpPr/>
          <p:nvPr/>
        </p:nvSpPr>
        <p:spPr bwMode="auto">
          <a:xfrm>
            <a:off x="8967538" y="1693070"/>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Web application</a:t>
            </a:r>
          </a:p>
        </p:txBody>
      </p:sp>
      <p:sp>
        <p:nvSpPr>
          <p:cNvPr id="40" name="Rectangle 39"/>
          <p:cNvSpPr/>
          <p:nvPr/>
        </p:nvSpPr>
        <p:spPr bwMode="auto">
          <a:xfrm>
            <a:off x="8967538" y="3815709"/>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Web service API</a:t>
            </a:r>
          </a:p>
        </p:txBody>
      </p:sp>
      <p:sp>
        <p:nvSpPr>
          <p:cNvPr id="41" name="Oval 40"/>
          <p:cNvSpPr/>
          <p:nvPr/>
        </p:nvSpPr>
        <p:spPr bwMode="auto">
          <a:xfrm>
            <a:off x="8350356" y="4289844"/>
            <a:ext cx="304800" cy="304800"/>
          </a:xfrm>
          <a:prstGeom prst="ellipse">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cxnSp>
        <p:nvCxnSpPr>
          <p:cNvPr id="42" name="Straight Connector 41"/>
          <p:cNvCxnSpPr>
            <a:stCxn id="41" idx="6"/>
            <a:endCxn id="40" idx="1"/>
          </p:cNvCxnSpPr>
          <p:nvPr/>
        </p:nvCxnSpPr>
        <p:spPr>
          <a:xfrm>
            <a:off x="8655156" y="4442244"/>
            <a:ext cx="312382" cy="1"/>
          </a:xfrm>
          <a:prstGeom prst="line">
            <a:avLst/>
          </a:prstGeom>
          <a:noFill/>
          <a:ln w="57150" cap="flat" cmpd="sng" algn="ctr">
            <a:solidFill>
              <a:srgbClr val="92D050"/>
            </a:solidFill>
            <a:prstDash val="solid"/>
          </a:ln>
          <a:effectLst/>
        </p:spPr>
      </p:cxnSp>
      <p:cxnSp>
        <p:nvCxnSpPr>
          <p:cNvPr id="43" name="Straight Arrow Connector 42"/>
          <p:cNvCxnSpPr>
            <a:stCxn id="36" idx="3"/>
            <a:endCxn id="46" idx="2"/>
          </p:cNvCxnSpPr>
          <p:nvPr/>
        </p:nvCxnSpPr>
        <p:spPr>
          <a:xfrm>
            <a:off x="3170647" y="2317429"/>
            <a:ext cx="5179709" cy="2177"/>
          </a:xfrm>
          <a:prstGeom prst="straightConnector1">
            <a:avLst/>
          </a:prstGeom>
          <a:noFill/>
          <a:ln w="28575" cap="flat" cmpd="sng" algn="ctr">
            <a:solidFill>
              <a:srgbClr val="FFFFFF"/>
            </a:solidFill>
            <a:prstDash val="solid"/>
            <a:tailEnd type="arrow"/>
          </a:ln>
          <a:effectLst/>
        </p:spPr>
      </p:cxnSp>
      <p:cxnSp>
        <p:nvCxnSpPr>
          <p:cNvPr id="44" name="Straight Arrow Connector 43"/>
          <p:cNvCxnSpPr>
            <a:stCxn id="37" idx="3"/>
            <a:endCxn id="41" idx="1"/>
          </p:cNvCxnSpPr>
          <p:nvPr/>
        </p:nvCxnSpPr>
        <p:spPr>
          <a:xfrm>
            <a:off x="3170649" y="3343240"/>
            <a:ext cx="5224344" cy="991241"/>
          </a:xfrm>
          <a:prstGeom prst="straightConnector1">
            <a:avLst/>
          </a:prstGeom>
          <a:noFill/>
          <a:ln w="28575" cap="flat" cmpd="sng" algn="ctr">
            <a:solidFill>
              <a:srgbClr val="FFFFFF"/>
            </a:solidFill>
            <a:prstDash val="solid"/>
            <a:tailEnd type="arrow"/>
          </a:ln>
          <a:effectLst/>
        </p:spPr>
      </p:cxnSp>
      <p:cxnSp>
        <p:nvCxnSpPr>
          <p:cNvPr id="45" name="Straight Arrow Connector 44"/>
          <p:cNvCxnSpPr>
            <a:stCxn id="38" idx="3"/>
            <a:endCxn id="41" idx="2"/>
          </p:cNvCxnSpPr>
          <p:nvPr/>
        </p:nvCxnSpPr>
        <p:spPr>
          <a:xfrm>
            <a:off x="3170647" y="4422329"/>
            <a:ext cx="5179709" cy="19915"/>
          </a:xfrm>
          <a:prstGeom prst="straightConnector1">
            <a:avLst/>
          </a:prstGeom>
          <a:noFill/>
          <a:ln w="28575" cap="flat" cmpd="sng" algn="ctr">
            <a:solidFill>
              <a:srgbClr val="FFFFFF"/>
            </a:solidFill>
            <a:prstDash val="solid"/>
            <a:tailEnd type="arrow"/>
          </a:ln>
          <a:effectLst/>
        </p:spPr>
      </p:cxnSp>
      <p:sp>
        <p:nvSpPr>
          <p:cNvPr id="46" name="Oval 45"/>
          <p:cNvSpPr/>
          <p:nvPr/>
        </p:nvSpPr>
        <p:spPr bwMode="auto">
          <a:xfrm>
            <a:off x="8350356" y="2167206"/>
            <a:ext cx="304800" cy="304800"/>
          </a:xfrm>
          <a:prstGeom prst="ellipse">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cxnSp>
        <p:nvCxnSpPr>
          <p:cNvPr id="47" name="Straight Connector 46"/>
          <p:cNvCxnSpPr>
            <a:stCxn id="46" idx="6"/>
            <a:endCxn id="39" idx="1"/>
          </p:cNvCxnSpPr>
          <p:nvPr/>
        </p:nvCxnSpPr>
        <p:spPr>
          <a:xfrm>
            <a:off x="8655156" y="2319606"/>
            <a:ext cx="312382" cy="0"/>
          </a:xfrm>
          <a:prstGeom prst="line">
            <a:avLst/>
          </a:prstGeom>
          <a:noFill/>
          <a:ln w="57150" cap="flat" cmpd="sng" algn="ctr">
            <a:solidFill>
              <a:srgbClr val="92D050"/>
            </a:solidFill>
            <a:prstDash val="solid"/>
          </a:ln>
          <a:effectLst/>
        </p:spPr>
      </p:cxnSp>
      <p:cxnSp>
        <p:nvCxnSpPr>
          <p:cNvPr id="48" name="Elbow Connector 47"/>
          <p:cNvCxnSpPr>
            <a:stCxn id="39" idx="2"/>
            <a:endCxn id="41" idx="0"/>
          </p:cNvCxnSpPr>
          <p:nvPr/>
        </p:nvCxnSpPr>
        <p:spPr>
          <a:xfrm rot="5400000">
            <a:off x="8404080" y="3044818"/>
            <a:ext cx="1343703" cy="1146349"/>
          </a:xfrm>
          <a:prstGeom prst="bentConnector3">
            <a:avLst>
              <a:gd name="adj1" fmla="val 50000"/>
            </a:avLst>
          </a:prstGeom>
          <a:noFill/>
          <a:ln w="28575" cap="flat" cmpd="sng" algn="ctr">
            <a:solidFill>
              <a:srgbClr val="FFFFFF"/>
            </a:solidFill>
            <a:prstDash val="solid"/>
            <a:tailEnd type="arrow"/>
          </a:ln>
          <a:effectLst/>
        </p:spPr>
      </p:cxnSp>
      <p:pic>
        <p:nvPicPr>
          <p:cNvPr id="49" name="Picture 3" descr="C:\Users\skwan\AppData\Local\Microsoft\Windows\Temporary Internet Files\Content.IE5\XV12CURU\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9700" y="3759733"/>
            <a:ext cx="673972" cy="13335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skwan\AppData\Local\Microsoft\Windows\Temporary Internet Files\Content.IE5\UEHX77PN\MC90043983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807" y="2838657"/>
            <a:ext cx="896340" cy="8963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skwan\AppData\Local\Microsoft\Windows\Temporary Internet Files\Content.IE5\Y3QCPM7G\MC900441338[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8605" y="178278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ular Callout 51"/>
          <p:cNvSpPr/>
          <p:nvPr/>
        </p:nvSpPr>
        <p:spPr>
          <a:xfrm>
            <a:off x="5650459" y="3106743"/>
            <a:ext cx="1088053"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2.0</a:t>
            </a:r>
          </a:p>
        </p:txBody>
      </p:sp>
      <p:sp>
        <p:nvSpPr>
          <p:cNvPr id="53" name="Rectangular Callout 52"/>
          <p:cNvSpPr/>
          <p:nvPr/>
        </p:nvSpPr>
        <p:spPr>
          <a:xfrm>
            <a:off x="3481196" y="3673551"/>
            <a:ext cx="1088053"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2.0</a:t>
            </a:r>
          </a:p>
        </p:txBody>
      </p:sp>
      <p:sp>
        <p:nvSpPr>
          <p:cNvPr id="54" name="Rectangular Callout 53"/>
          <p:cNvSpPr/>
          <p:nvPr/>
        </p:nvSpPr>
        <p:spPr>
          <a:xfrm>
            <a:off x="3476386" y="1558183"/>
            <a:ext cx="1730612"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WS-Fed, SAML 2.0, </a:t>
            </a: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OpenID</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Connect</a:t>
            </a:r>
          </a:p>
        </p:txBody>
      </p:sp>
      <p:sp>
        <p:nvSpPr>
          <p:cNvPr id="55" name="Rectangular Callout 54"/>
          <p:cNvSpPr/>
          <p:nvPr/>
        </p:nvSpPr>
        <p:spPr>
          <a:xfrm>
            <a:off x="7729385" y="2865617"/>
            <a:ext cx="1088053" cy="655534"/>
          </a:xfrm>
          <a:prstGeom prst="wedgeRectCallout">
            <a:avLst>
              <a:gd name="adj1" fmla="val 21187"/>
              <a:gd name="adj2" fmla="val 62500"/>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2.0</a:t>
            </a:r>
          </a:p>
        </p:txBody>
      </p:sp>
      <p:sp>
        <p:nvSpPr>
          <p:cNvPr id="56" name="TextBox 55"/>
          <p:cNvSpPr txBox="1"/>
          <p:nvPr/>
        </p:nvSpPr>
        <p:spPr>
          <a:xfrm>
            <a:off x="676308" y="5831618"/>
            <a:ext cx="10839385" cy="572464"/>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800" b="0" i="1" u="none" strike="noStrike" kern="0" cap="none" spc="0" normalizeH="0" baseline="0" noProof="0" dirty="0" smtClean="0">
                <a:ln>
                  <a:noFill/>
                </a:ln>
                <a:solidFill>
                  <a:srgbClr val="FFFFFF">
                    <a:alpha val="99000"/>
                  </a:srgbClr>
                </a:solidFill>
                <a:effectLst/>
                <a:uLnTx/>
                <a:uFillTx/>
                <a:latin typeface="+mj-lt"/>
              </a:rPr>
              <a:t>Standard, http-based protocols for maximum platform reach</a:t>
            </a:r>
          </a:p>
        </p:txBody>
      </p:sp>
    </p:spTree>
    <p:extLst>
      <p:ext uri="{BB962C8B-B14F-4D97-AF65-F5344CB8AC3E}">
        <p14:creationId xmlns:p14="http://schemas.microsoft.com/office/powerpoint/2010/main" val="131913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pic>
        <p:nvPicPr>
          <p:cNvPr id="15" name="Picture 5" descr="C:\Users\v-junyo\Dropbox\ZumTeam\Team_Resources\Design inspirations\Metro_Style_Icons\app_6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6994721" y="4251032"/>
            <a:ext cx="1133475" cy="113377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685305" y="4444558"/>
            <a:ext cx="144590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Application</a:t>
            </a:r>
            <a:endParaRPr lang="en-US" sz="2400" dirty="0">
              <a:solidFill>
                <a:schemeClr val="bg1"/>
              </a:solidFill>
              <a:latin typeface="+mj-lt"/>
            </a:endParaRP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grpSp>
        <p:nvGrpSpPr>
          <p:cNvPr id="4" name="Group 3"/>
          <p:cNvGrpSpPr/>
          <p:nvPr/>
        </p:nvGrpSpPr>
        <p:grpSpPr>
          <a:xfrm>
            <a:off x="1387912" y="1371600"/>
            <a:ext cx="3507155" cy="1420653"/>
            <a:chOff x="1387912" y="1041373"/>
            <a:chExt cx="3507155" cy="1420653"/>
          </a:xfrm>
        </p:grpSpPr>
        <p:sp>
          <p:nvSpPr>
            <p:cNvPr id="2" name="Rectangle 1"/>
            <p:cNvSpPr/>
            <p:nvPr/>
          </p:nvSpPr>
          <p:spPr bwMode="auto">
            <a:xfrm>
              <a:off x="1387912" y="1041373"/>
              <a:ext cx="3507155" cy="142065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grpSp>
          <p:nvGrpSpPr>
            <p:cNvPr id="11" name="Group 10"/>
            <p:cNvGrpSpPr/>
            <p:nvPr/>
          </p:nvGrpSpPr>
          <p:grpSpPr>
            <a:xfrm>
              <a:off x="1833085" y="1186987"/>
              <a:ext cx="1386033" cy="983090"/>
              <a:chOff x="2960715" y="1783640"/>
              <a:chExt cx="1236855" cy="882116"/>
            </a:xfrm>
          </p:grpSpPr>
          <p:sp>
            <p:nvSpPr>
              <p:cNvPr id="12" name="Round Same Side Corner Rectangle 11"/>
              <p:cNvSpPr/>
              <p:nvPr/>
            </p:nvSpPr>
            <p:spPr>
              <a:xfrm>
                <a:off x="3055253" y="1783640"/>
                <a:ext cx="1047777" cy="671650"/>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sp>
            <p:nvSpPr>
              <p:cNvPr id="13" name="Trapezoid 12"/>
              <p:cNvSpPr/>
              <p:nvPr/>
            </p:nvSpPr>
            <p:spPr>
              <a:xfrm>
                <a:off x="2960715" y="2458643"/>
                <a:ext cx="1236855" cy="15618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sp>
            <p:nvSpPr>
              <p:cNvPr id="14" name="Rectangle 13"/>
              <p:cNvSpPr/>
              <p:nvPr/>
            </p:nvSpPr>
            <p:spPr>
              <a:xfrm>
                <a:off x="2961264" y="2614828"/>
                <a:ext cx="1235754" cy="50928"/>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grpSp>
        <p:sp>
          <p:nvSpPr>
            <p:cNvPr id="17" name="TextBox 16"/>
            <p:cNvSpPr txBox="1"/>
            <p:nvPr/>
          </p:nvSpPr>
          <p:spPr>
            <a:xfrm>
              <a:off x="3569467" y="1585499"/>
              <a:ext cx="1019766" cy="332399"/>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Browser</a:t>
              </a:r>
              <a:endParaRPr lang="en-US" sz="2400" dirty="0">
                <a:solidFill>
                  <a:schemeClr val="bg1"/>
                </a:solidFill>
                <a:latin typeface="+mj-lt"/>
              </a:endParaRPr>
            </a:p>
          </p:txBody>
        </p:sp>
      </p:grpSp>
      <p:sp>
        <p:nvSpPr>
          <p:cNvPr id="5" name="TextBox 4"/>
          <p:cNvSpPr txBox="1"/>
          <p:nvPr/>
        </p:nvSpPr>
        <p:spPr>
          <a:xfrm>
            <a:off x="4013396" y="3359025"/>
            <a:ext cx="1878719" cy="1495794"/>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WS-Fed</a:t>
            </a:r>
          </a:p>
          <a:p>
            <a:pPr>
              <a:lnSpc>
                <a:spcPct val="90000"/>
              </a:lnSpc>
              <a:spcBef>
                <a:spcPct val="20000"/>
              </a:spcBef>
              <a:buSzPct val="80000"/>
            </a:pPr>
            <a:r>
              <a:rPr lang="en-US" sz="2000" dirty="0" smtClean="0">
                <a:solidFill>
                  <a:schemeClr val="bg1"/>
                </a:solidFill>
                <a:latin typeface="+mj-lt"/>
              </a:rPr>
              <a:t> </a:t>
            </a:r>
            <a:r>
              <a:rPr lang="en-US" sz="2000" dirty="0">
                <a:solidFill>
                  <a:schemeClr val="bg1"/>
                </a:solidFill>
                <a:latin typeface="+mj-lt"/>
              </a:rPr>
              <a:t>SAML </a:t>
            </a:r>
            <a:r>
              <a:rPr lang="en-US" sz="2000" dirty="0" smtClean="0">
                <a:solidFill>
                  <a:schemeClr val="bg1"/>
                </a:solidFill>
                <a:latin typeface="+mj-lt"/>
              </a:rPr>
              <a:t>2.0</a:t>
            </a:r>
          </a:p>
          <a:p>
            <a:pPr>
              <a:lnSpc>
                <a:spcPct val="90000"/>
              </a:lnSpc>
              <a:spcBef>
                <a:spcPct val="20000"/>
              </a:spcBef>
              <a:buSzPct val="80000"/>
            </a:pPr>
            <a:r>
              <a:rPr lang="en-US" sz="2000" dirty="0" smtClean="0">
                <a:solidFill>
                  <a:schemeClr val="bg1"/>
                </a:solidFill>
                <a:latin typeface="+mj-lt"/>
              </a:rPr>
              <a:t> </a:t>
            </a:r>
            <a:r>
              <a:rPr lang="en-US" sz="2000" dirty="0">
                <a:solidFill>
                  <a:schemeClr val="bg1"/>
                </a:solidFill>
                <a:latin typeface="+mj-lt"/>
              </a:rPr>
              <a:t>OpenID Connect</a:t>
            </a: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0"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Tree>
    <p:extLst>
      <p:ext uri="{BB962C8B-B14F-4D97-AF65-F5344CB8AC3E}">
        <p14:creationId xmlns:p14="http://schemas.microsoft.com/office/powerpoint/2010/main" val="372178718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678444" y="1371600"/>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3" name="Right Arrow 12"/>
          <p:cNvSpPr/>
          <p:nvPr/>
        </p:nvSpPr>
        <p:spPr bwMode="auto">
          <a:xfrm rot="16200000">
            <a:off x="7903087" y="2857215"/>
            <a:ext cx="1645550"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1" name="TextBox 10"/>
          <p:cNvSpPr txBox="1"/>
          <p:nvPr/>
        </p:nvSpPr>
        <p:spPr>
          <a:xfrm>
            <a:off x="8860810" y="1708884"/>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API</a:t>
            </a:r>
            <a:endParaRPr lang="en-US" sz="2400" dirty="0">
              <a:solidFill>
                <a:schemeClr val="bg1"/>
              </a:solidFill>
              <a:latin typeface="+mj-lt"/>
            </a:endParaRPr>
          </a:p>
        </p:txBody>
      </p:sp>
      <p:pic>
        <p:nvPicPr>
          <p:cNvPr id="12" name="Picture 11"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1475551"/>
            <a:ext cx="1477342" cy="1205329"/>
          </a:xfrm>
          <a:prstGeom prst="rect">
            <a:avLst/>
          </a:prstGeom>
          <a:noFill/>
          <a:ln>
            <a:noFill/>
          </a:ln>
        </p:spPr>
      </p:pic>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8" name="TextBox 17"/>
          <p:cNvSpPr txBox="1"/>
          <p:nvPr/>
        </p:nvSpPr>
        <p:spPr>
          <a:xfrm>
            <a:off x="8860810" y="4428030"/>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API</a:t>
            </a:r>
            <a:endParaRPr lang="en-US" sz="2400" dirty="0">
              <a:solidFill>
                <a:schemeClr val="bg1"/>
              </a:solidFill>
              <a:latin typeface="+mj-lt"/>
            </a:endParaRP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 name="Rectangle 1"/>
          <p:cNvSpPr/>
          <p:nvPr/>
        </p:nvSpPr>
        <p:spPr bwMode="auto">
          <a:xfrm>
            <a:off x="1387912" y="1371600"/>
            <a:ext cx="3507155" cy="142065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7" name="TextBox 16"/>
          <p:cNvSpPr txBox="1"/>
          <p:nvPr/>
        </p:nvSpPr>
        <p:spPr>
          <a:xfrm>
            <a:off x="2763165" y="1915726"/>
            <a:ext cx="1444306" cy="332399"/>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Native App</a:t>
            </a:r>
            <a:endParaRPr lang="en-US" sz="2400" dirty="0">
              <a:solidFill>
                <a:schemeClr val="bg1"/>
              </a:solidFill>
              <a:latin typeface="+mj-lt"/>
            </a:endParaRPr>
          </a:p>
        </p:txBody>
      </p:sp>
      <p:sp>
        <p:nvSpPr>
          <p:cNvPr id="5" name="TextBox 4"/>
          <p:cNvSpPr txBox="1"/>
          <p:nvPr/>
        </p:nvSpPr>
        <p:spPr>
          <a:xfrm>
            <a:off x="3823040" y="3638214"/>
            <a:ext cx="1808187" cy="1157240"/>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OAuth 2.0</a:t>
            </a:r>
          </a:p>
          <a:p>
            <a:pPr>
              <a:lnSpc>
                <a:spcPct val="90000"/>
              </a:lnSpc>
              <a:spcBef>
                <a:spcPct val="20000"/>
              </a:spcBef>
              <a:buSzPct val="80000"/>
            </a:pPr>
            <a:r>
              <a:rPr lang="en-US" sz="2000" dirty="0" smtClean="0">
                <a:solidFill>
                  <a:schemeClr val="bg1"/>
                </a:solidFill>
                <a:latin typeface="+mj-lt"/>
              </a:rPr>
              <a:t>OpenID </a:t>
            </a:r>
            <a:r>
              <a:rPr lang="en-US" sz="2000" dirty="0">
                <a:solidFill>
                  <a:schemeClr val="bg1"/>
                </a:solidFill>
                <a:latin typeface="+mj-lt"/>
              </a:rPr>
              <a:t>Connect</a:t>
            </a: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23" name="Picture 22"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4194697"/>
            <a:ext cx="1477342" cy="1205329"/>
          </a:xfrm>
          <a:prstGeom prst="rect">
            <a:avLst/>
          </a:prstGeom>
          <a:noFill/>
          <a:ln>
            <a:noFill/>
          </a:ln>
        </p:spPr>
      </p:pic>
      <p:pic>
        <p:nvPicPr>
          <p:cNvPr id="26" name="Picture 2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770038" y="1585970"/>
            <a:ext cx="554848" cy="1066282"/>
          </a:xfrm>
          <a:prstGeom prst="rect">
            <a:avLst/>
          </a:prstGeom>
        </p:spPr>
      </p:pic>
      <p:sp>
        <p:nvSpPr>
          <p:cNvPr id="14" name="TextBox 13"/>
          <p:cNvSpPr txBox="1"/>
          <p:nvPr/>
        </p:nvSpPr>
        <p:spPr>
          <a:xfrm>
            <a:off x="9194247" y="3270790"/>
            <a:ext cx="1256754" cy="1157240"/>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OAuth 2.0</a:t>
            </a:r>
          </a:p>
          <a:p>
            <a:pPr>
              <a:lnSpc>
                <a:spcPct val="90000"/>
              </a:lnSpc>
              <a:spcBef>
                <a:spcPct val="20000"/>
              </a:spcBef>
              <a:buSzPct val="80000"/>
            </a:pPr>
            <a:r>
              <a:rPr lang="en-US" sz="2000" dirty="0" err="1" smtClean="0">
                <a:solidFill>
                  <a:schemeClr val="bg1"/>
                </a:solidFill>
                <a:latin typeface="+mj-lt"/>
              </a:rPr>
              <a:t>OnBehalfOf</a:t>
            </a:r>
            <a:endParaRPr lang="en-US" sz="2000" dirty="0">
              <a:solidFill>
                <a:schemeClr val="bg1"/>
              </a:solidFill>
              <a:latin typeface="+mj-lt"/>
            </a:endParaRP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15"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Tree>
    <p:extLst>
      <p:ext uri="{BB962C8B-B14F-4D97-AF65-F5344CB8AC3E}">
        <p14:creationId xmlns:p14="http://schemas.microsoft.com/office/powerpoint/2010/main" val="58799330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387912" y="1379020"/>
            <a:ext cx="3501588"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1" name="TextBox 10"/>
          <p:cNvSpPr txBox="1"/>
          <p:nvPr/>
        </p:nvSpPr>
        <p:spPr>
          <a:xfrm>
            <a:off x="3748078" y="1716304"/>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APP</a:t>
            </a:r>
            <a:endParaRPr lang="en-US" sz="2400" dirty="0">
              <a:solidFill>
                <a:schemeClr val="bg1"/>
              </a:solidFill>
              <a:latin typeface="+mj-lt"/>
            </a:endParaRPr>
          </a:p>
        </p:txBody>
      </p:sp>
      <p:pic>
        <p:nvPicPr>
          <p:cNvPr id="12" name="Picture 11"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1731571" y="1482971"/>
            <a:ext cx="1477342" cy="1205329"/>
          </a:xfrm>
          <a:prstGeom prst="rect">
            <a:avLst/>
          </a:prstGeom>
          <a:noFill/>
          <a:ln>
            <a:noFill/>
          </a:ln>
        </p:spPr>
      </p:pic>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8" name="TextBox 17"/>
          <p:cNvSpPr txBox="1"/>
          <p:nvPr/>
        </p:nvSpPr>
        <p:spPr>
          <a:xfrm>
            <a:off x="9038610" y="4428030"/>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API</a:t>
            </a:r>
            <a:endParaRPr lang="en-US" sz="2400" dirty="0">
              <a:solidFill>
                <a:schemeClr val="bg1"/>
              </a:solidFill>
              <a:latin typeface="+mj-lt"/>
            </a:endParaRP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5" name="TextBox 4"/>
          <p:cNvSpPr txBox="1"/>
          <p:nvPr/>
        </p:nvSpPr>
        <p:spPr>
          <a:xfrm>
            <a:off x="3823040" y="3638214"/>
            <a:ext cx="1814279" cy="1157240"/>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OAuth 2.0</a:t>
            </a:r>
          </a:p>
          <a:p>
            <a:pPr>
              <a:lnSpc>
                <a:spcPct val="90000"/>
              </a:lnSpc>
              <a:spcBef>
                <a:spcPct val="20000"/>
              </a:spcBef>
              <a:buSzPct val="80000"/>
            </a:pPr>
            <a:r>
              <a:rPr lang="en-US" sz="2000" dirty="0" err="1" smtClean="0">
                <a:solidFill>
                  <a:schemeClr val="bg1"/>
                </a:solidFill>
                <a:latin typeface="+mj-lt"/>
              </a:rPr>
              <a:t>client_credentials</a:t>
            </a:r>
            <a:endParaRPr lang="en-US" sz="2000" dirty="0">
              <a:solidFill>
                <a:schemeClr val="bg1"/>
              </a:solidFill>
              <a:latin typeface="+mj-lt"/>
            </a:endParaRP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23" name="Picture 22"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4194697"/>
            <a:ext cx="1477342" cy="1205329"/>
          </a:xfrm>
          <a:prstGeom prst="rect">
            <a:avLst/>
          </a:prstGeom>
          <a:noFill/>
          <a:ln>
            <a:noFill/>
          </a:ln>
        </p:spPr>
      </p:pic>
      <p:sp>
        <p:nvSpPr>
          <p:cNvPr id="13"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Tree>
    <p:extLst>
      <p:ext uri="{BB962C8B-B14F-4D97-AF65-F5344CB8AC3E}">
        <p14:creationId xmlns:p14="http://schemas.microsoft.com/office/powerpoint/2010/main" val="5779322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70401" y="4346130"/>
            <a:ext cx="3174568" cy="1856193"/>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4" name="Rectangle 13"/>
          <p:cNvSpPr/>
          <p:nvPr/>
        </p:nvSpPr>
        <p:spPr bwMode="auto">
          <a:xfrm>
            <a:off x="670401" y="2420041"/>
            <a:ext cx="3175000" cy="1827382"/>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Claims about the user</a:t>
            </a:r>
            <a:endParaRPr lang="en-US" dirty="0"/>
          </a:p>
        </p:txBody>
      </p:sp>
      <p:sp>
        <p:nvSpPr>
          <p:cNvPr id="6" name="Freeform 7"/>
          <p:cNvSpPr>
            <a:spLocks noChangeAspect="1" noEditPoints="1"/>
          </p:cNvSpPr>
          <p:nvPr/>
        </p:nvSpPr>
        <p:spPr bwMode="auto">
          <a:xfrm>
            <a:off x="1479525" y="4620976"/>
            <a:ext cx="1556753" cy="983845"/>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w="25400" cap="flat" cmpd="sng" algn="ctr">
            <a:noFill/>
            <a:prstDash val="solid"/>
            <a:headEnd type="none" w="med" len="med"/>
            <a:tailEnd type="none" w="med" len="med"/>
          </a:ln>
          <a:effectLst/>
        </p:spPr>
        <p:txBody>
          <a:bodyPr vert="horz" wrap="square" lIns="121893" tIns="60947" rIns="121893" bIns="60947" numCol="1" rtlCol="0" anchor="ctr" anchorCtr="0" compatLnSpc="1">
            <a:prstTxWarp prst="textNoShape">
              <a:avLst/>
            </a:prstTxWarp>
          </a:bodyPr>
          <a:lstStyle/>
          <a:p>
            <a:pPr marL="0" marR="0" lvl="0" indent="0" defTabSz="1097079" eaLnBrk="1" fontAlgn="auto" latinLnBrk="0" hangingPunct="1">
              <a:lnSpc>
                <a:spcPct val="100000"/>
              </a:lnSpc>
              <a:spcBef>
                <a:spcPts val="0"/>
              </a:spcBef>
              <a:spcAft>
                <a:spcPts val="0"/>
              </a:spcAft>
              <a:buClrTx/>
              <a:buSzTx/>
              <a:buFontTx/>
              <a:buNone/>
              <a:tabLst/>
              <a:defRPr/>
            </a:pPr>
            <a:endParaRPr kumimoji="0" lang="en-US" sz="2900" b="0" i="0" u="none" strike="noStrike" kern="0" cap="none" spc="-180" normalizeH="0" baseline="0" noProof="0" dirty="0">
              <a:ln>
                <a:noFill/>
              </a:ln>
              <a:solidFill>
                <a:srgbClr val="4D4D4D">
                  <a:lumMod val="50000"/>
                </a:srgbClr>
              </a:solidFill>
              <a:effectLst/>
              <a:uLnTx/>
              <a:uFillTx/>
              <a:latin typeface="+mj-lt"/>
              <a:ea typeface="+mn-ea"/>
              <a:cs typeface="+mn-cs"/>
            </a:endParaRPr>
          </a:p>
        </p:txBody>
      </p:sp>
      <p:sp>
        <p:nvSpPr>
          <p:cNvPr id="15" name="Rectangle 14"/>
          <p:cNvSpPr/>
          <p:nvPr/>
        </p:nvSpPr>
        <p:spPr bwMode="auto">
          <a:xfrm>
            <a:off x="3982358" y="2420211"/>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0" name="Rectangle 19"/>
          <p:cNvSpPr/>
          <p:nvPr/>
        </p:nvSpPr>
        <p:spPr bwMode="auto">
          <a:xfrm>
            <a:off x="3982358" y="4987883"/>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1" name="Rectangle 20"/>
          <p:cNvSpPr/>
          <p:nvPr/>
        </p:nvSpPr>
        <p:spPr bwMode="auto">
          <a:xfrm>
            <a:off x="3982358" y="5643524"/>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pic>
        <p:nvPicPr>
          <p:cNvPr id="3" name="Picture 2"/>
          <p:cNvPicPr>
            <a:picLocks noChangeAspect="1"/>
          </p:cNvPicPr>
          <p:nvPr/>
        </p:nvPicPr>
        <p:blipFill>
          <a:blip r:embed="rId2"/>
          <a:stretch>
            <a:fillRect/>
          </a:stretch>
        </p:blipFill>
        <p:spPr>
          <a:xfrm>
            <a:off x="1831072" y="2578154"/>
            <a:ext cx="853659" cy="1158537"/>
          </a:xfrm>
          <a:prstGeom prst="rect">
            <a:avLst/>
          </a:prstGeom>
        </p:spPr>
      </p:pic>
      <p:sp>
        <p:nvSpPr>
          <p:cNvPr id="4" name="TextBox 3"/>
          <p:cNvSpPr txBox="1"/>
          <p:nvPr/>
        </p:nvSpPr>
        <p:spPr>
          <a:xfrm>
            <a:off x="4198258" y="2575372"/>
            <a:ext cx="2717800" cy="818686"/>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Object ID</a:t>
            </a:r>
            <a:endParaRPr lang="en-US" sz="2000" dirty="0">
              <a:solidFill>
                <a:schemeClr val="bg1"/>
              </a:solidFill>
              <a:latin typeface="+mj-lt"/>
            </a:endParaRP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2" name="TextBox 21"/>
          <p:cNvSpPr txBox="1"/>
          <p:nvPr/>
        </p:nvSpPr>
        <p:spPr>
          <a:xfrm>
            <a:off x="5873205" y="2522708"/>
            <a:ext cx="5029065" cy="307777"/>
          </a:xfrm>
          <a:prstGeom prst="rect">
            <a:avLst/>
          </a:prstGeom>
          <a:noFill/>
        </p:spPr>
        <p:txBody>
          <a:bodyPr wrap="square" lIns="0" tIns="0" rIns="0" bIns="0" rtlCol="0">
            <a:spAutoFit/>
          </a:bodyPr>
          <a:lstStyle/>
          <a:p>
            <a:pPr algn="ctr"/>
            <a:r>
              <a:rPr lang="en-US" sz="2000" dirty="0">
                <a:solidFill>
                  <a:schemeClr val="bg1"/>
                </a:solidFill>
                <a:latin typeface="+mj-lt"/>
              </a:rPr>
              <a:t>b3809430-6c28-4e43-870d-fa7d38636dcd</a:t>
            </a:r>
          </a:p>
        </p:txBody>
      </p:sp>
      <p:sp>
        <p:nvSpPr>
          <p:cNvPr id="23" name="Rectangle 22"/>
          <p:cNvSpPr/>
          <p:nvPr/>
        </p:nvSpPr>
        <p:spPr bwMode="auto">
          <a:xfrm>
            <a:off x="3977326" y="1769809"/>
            <a:ext cx="1789113" cy="55880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rPr>
              <a:t>Claim Type</a:t>
            </a:r>
          </a:p>
        </p:txBody>
      </p:sp>
      <p:sp>
        <p:nvSpPr>
          <p:cNvPr id="24" name="Rectangle 23"/>
          <p:cNvSpPr/>
          <p:nvPr/>
        </p:nvSpPr>
        <p:spPr bwMode="auto">
          <a:xfrm>
            <a:off x="5766439" y="1769809"/>
            <a:ext cx="5150119" cy="55778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3291840"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rPr>
              <a:t>Claim Value</a:t>
            </a:r>
          </a:p>
        </p:txBody>
      </p:sp>
      <p:sp>
        <p:nvSpPr>
          <p:cNvPr id="25" name="Rectangle 24"/>
          <p:cNvSpPr/>
          <p:nvPr/>
        </p:nvSpPr>
        <p:spPr bwMode="auto">
          <a:xfrm>
            <a:off x="670401" y="1769809"/>
            <a:ext cx="3175000" cy="55880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rPr>
              <a:t>Usage</a:t>
            </a:r>
          </a:p>
        </p:txBody>
      </p:sp>
      <p:grpSp>
        <p:nvGrpSpPr>
          <p:cNvPr id="7" name="Group 6"/>
          <p:cNvGrpSpPr/>
          <p:nvPr/>
        </p:nvGrpSpPr>
        <p:grpSpPr>
          <a:xfrm>
            <a:off x="3982358" y="3054736"/>
            <a:ext cx="6934200" cy="760960"/>
            <a:chOff x="4025900" y="2560571"/>
            <a:chExt cx="6934200" cy="760960"/>
          </a:xfrm>
        </p:grpSpPr>
        <p:sp>
          <p:nvSpPr>
            <p:cNvPr id="16" name="Rectangle 15"/>
            <p:cNvSpPr/>
            <p:nvPr/>
          </p:nvSpPr>
          <p:spPr bwMode="auto">
            <a:xfrm>
              <a:off x="4025900" y="2560571"/>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7" name="TextBox 26"/>
            <p:cNvSpPr txBox="1"/>
            <p:nvPr/>
          </p:nvSpPr>
          <p:spPr>
            <a:xfrm>
              <a:off x="4241800" y="2700706"/>
              <a:ext cx="2717800"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Tenant ID</a:t>
              </a: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8" name="TextBox 27"/>
            <p:cNvSpPr txBox="1"/>
            <p:nvPr/>
          </p:nvSpPr>
          <p:spPr>
            <a:xfrm>
              <a:off x="5831019" y="2705978"/>
              <a:ext cx="5029065" cy="615553"/>
            </a:xfrm>
            <a:prstGeom prst="rect">
              <a:avLst/>
            </a:prstGeom>
            <a:noFill/>
          </p:spPr>
          <p:txBody>
            <a:bodyPr wrap="square" lIns="0" tIns="0" rIns="0" bIns="0" rtlCol="0">
              <a:spAutoFit/>
            </a:bodyPr>
            <a:lstStyle/>
            <a:p>
              <a:pPr algn="ctr"/>
              <a:r>
                <a:rPr lang="en-US" sz="2000" dirty="0">
                  <a:solidFill>
                    <a:schemeClr val="bg1"/>
                  </a:solidFill>
                  <a:latin typeface="+mj-lt"/>
                </a:rPr>
                <a:t>81aabdd2-3682-48fd-9efa-2cb2fcea8557</a:t>
              </a:r>
            </a:p>
            <a:p>
              <a:pPr algn="ctr"/>
              <a:endParaRPr lang="en-US" sz="2000" dirty="0">
                <a:solidFill>
                  <a:schemeClr val="bg1"/>
                </a:solidFill>
                <a:latin typeface="+mj-lt"/>
              </a:endParaRPr>
            </a:p>
          </p:txBody>
        </p:sp>
      </p:grpSp>
      <p:sp>
        <p:nvSpPr>
          <p:cNvPr id="5" name="TextBox 4"/>
          <p:cNvSpPr txBox="1"/>
          <p:nvPr/>
        </p:nvSpPr>
        <p:spPr>
          <a:xfrm>
            <a:off x="1284764" y="3848099"/>
            <a:ext cx="1946275" cy="332399"/>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chemeClr val="bg1"/>
                </a:solidFill>
                <a:latin typeface="+mj-lt"/>
              </a:rPr>
              <a:t>Security</a:t>
            </a:r>
            <a:endParaRPr lang="en-US" sz="2400" dirty="0">
              <a:solidFill>
                <a:schemeClr val="bg1"/>
              </a:solidFill>
              <a:latin typeface="+mj-lt"/>
            </a:endParaRPr>
          </a:p>
        </p:txBody>
      </p:sp>
      <p:sp>
        <p:nvSpPr>
          <p:cNvPr id="29" name="TextBox 28"/>
          <p:cNvSpPr txBox="1"/>
          <p:nvPr/>
        </p:nvSpPr>
        <p:spPr>
          <a:xfrm>
            <a:off x="1284764" y="5759296"/>
            <a:ext cx="1946275" cy="332399"/>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chemeClr val="bg1"/>
                </a:solidFill>
                <a:latin typeface="+mj-lt"/>
              </a:rPr>
              <a:t>Display</a:t>
            </a:r>
            <a:endParaRPr lang="en-US" sz="2400" dirty="0">
              <a:solidFill>
                <a:schemeClr val="bg1"/>
              </a:solidFill>
              <a:latin typeface="+mj-lt"/>
            </a:endParaRPr>
          </a:p>
        </p:txBody>
      </p:sp>
      <p:grpSp>
        <p:nvGrpSpPr>
          <p:cNvPr id="8" name="Group 7"/>
          <p:cNvGrpSpPr/>
          <p:nvPr/>
        </p:nvGrpSpPr>
        <p:grpSpPr>
          <a:xfrm>
            <a:off x="3982358" y="3688623"/>
            <a:ext cx="6934200" cy="558800"/>
            <a:chOff x="4025900" y="3165882"/>
            <a:chExt cx="6934200" cy="558800"/>
          </a:xfrm>
        </p:grpSpPr>
        <p:sp>
          <p:nvSpPr>
            <p:cNvPr id="17" name="Rectangle 16"/>
            <p:cNvSpPr/>
            <p:nvPr/>
          </p:nvSpPr>
          <p:spPr bwMode="auto">
            <a:xfrm>
              <a:off x="4025900" y="3165882"/>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30" name="TextBox 29"/>
            <p:cNvSpPr txBox="1"/>
            <p:nvPr/>
          </p:nvSpPr>
          <p:spPr>
            <a:xfrm>
              <a:off x="4241800" y="3292546"/>
              <a:ext cx="1946275"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Subject</a:t>
              </a:r>
              <a:endParaRPr lang="en-US" sz="2000" dirty="0">
                <a:solidFill>
                  <a:schemeClr val="bg1"/>
                </a:solidFill>
                <a:latin typeface="+mj-lt"/>
              </a:endParaRPr>
            </a:p>
          </p:txBody>
        </p:sp>
      </p:grpSp>
      <p:grpSp>
        <p:nvGrpSpPr>
          <p:cNvPr id="9" name="Group 8"/>
          <p:cNvGrpSpPr/>
          <p:nvPr/>
        </p:nvGrpSpPr>
        <p:grpSpPr>
          <a:xfrm>
            <a:off x="3982358" y="4337010"/>
            <a:ext cx="6934200" cy="1315016"/>
            <a:chOff x="4025900" y="3919049"/>
            <a:chExt cx="6934200" cy="1315016"/>
          </a:xfrm>
        </p:grpSpPr>
        <p:sp>
          <p:nvSpPr>
            <p:cNvPr id="19" name="Rectangle 18"/>
            <p:cNvSpPr/>
            <p:nvPr/>
          </p:nvSpPr>
          <p:spPr bwMode="auto">
            <a:xfrm>
              <a:off x="4025900" y="3919049"/>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31" name="TextBox 30"/>
            <p:cNvSpPr txBox="1"/>
            <p:nvPr/>
          </p:nvSpPr>
          <p:spPr>
            <a:xfrm>
              <a:off x="4256087" y="4076825"/>
              <a:ext cx="2717800" cy="115724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bg1"/>
                  </a:solidFill>
                  <a:latin typeface="+mj-lt"/>
                </a:rPr>
                <a:t>N</a:t>
              </a:r>
              <a:r>
                <a:rPr lang="en-US" sz="2000" dirty="0" smtClean="0">
                  <a:solidFill>
                    <a:schemeClr val="bg1"/>
                  </a:solidFill>
                  <a:latin typeface="+mj-lt"/>
                </a:rPr>
                <a:t>ame</a:t>
              </a:r>
              <a:endParaRPr lang="en-US" sz="2000" dirty="0">
                <a:solidFill>
                  <a:schemeClr val="bg1"/>
                </a:solidFill>
                <a:latin typeface="+mj-lt"/>
              </a:endParaRPr>
            </a:p>
            <a:p>
              <a:pPr>
                <a:lnSpc>
                  <a:spcPct val="90000"/>
                </a:lnSpc>
                <a:spcBef>
                  <a:spcPct val="20000"/>
                </a:spcBef>
                <a:buSzPct val="80000"/>
              </a:pPr>
              <a:endParaRPr lang="en-US" sz="2000" dirty="0">
                <a:solidFill>
                  <a:schemeClr val="bg1"/>
                </a:solidFill>
                <a:latin typeface="+mj-lt"/>
              </a:endParaRP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grpSp>
      <p:sp>
        <p:nvSpPr>
          <p:cNvPr id="32" name="TextBox 31"/>
          <p:cNvSpPr txBox="1"/>
          <p:nvPr/>
        </p:nvSpPr>
        <p:spPr>
          <a:xfrm>
            <a:off x="4212545" y="5124204"/>
            <a:ext cx="2717800" cy="115724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First Name</a:t>
            </a:r>
            <a:endParaRPr lang="en-US" sz="2000" dirty="0">
              <a:solidFill>
                <a:schemeClr val="bg1"/>
              </a:solidFill>
              <a:latin typeface="+mj-lt"/>
            </a:endParaRPr>
          </a:p>
          <a:p>
            <a:pPr>
              <a:lnSpc>
                <a:spcPct val="90000"/>
              </a:lnSpc>
              <a:spcBef>
                <a:spcPct val="20000"/>
              </a:spcBef>
              <a:buSzPct val="80000"/>
            </a:pPr>
            <a:endParaRPr lang="en-US" sz="2000" dirty="0">
              <a:solidFill>
                <a:schemeClr val="bg1"/>
              </a:solidFill>
              <a:latin typeface="+mj-lt"/>
            </a:endParaRP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33" name="TextBox 32"/>
          <p:cNvSpPr txBox="1"/>
          <p:nvPr/>
        </p:nvSpPr>
        <p:spPr>
          <a:xfrm>
            <a:off x="4212545" y="5788347"/>
            <a:ext cx="2717800"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Last Name</a:t>
            </a: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34" name="TextBox 33"/>
          <p:cNvSpPr txBox="1"/>
          <p:nvPr/>
        </p:nvSpPr>
        <p:spPr>
          <a:xfrm>
            <a:off x="6024882" y="4508651"/>
            <a:ext cx="5029065" cy="615553"/>
          </a:xfrm>
          <a:prstGeom prst="rect">
            <a:avLst/>
          </a:prstGeom>
          <a:noFill/>
        </p:spPr>
        <p:txBody>
          <a:bodyPr wrap="square" lIns="0" tIns="0" rIns="0" bIns="0" rtlCol="0">
            <a:spAutoFit/>
          </a:bodyPr>
          <a:lstStyle/>
          <a:p>
            <a:r>
              <a:rPr lang="en-US" sz="2000" dirty="0" smtClean="0">
                <a:solidFill>
                  <a:schemeClr val="bg1"/>
                </a:solidFill>
                <a:latin typeface="+mj-lt"/>
              </a:rPr>
              <a:t>frank@contoso.com</a:t>
            </a:r>
            <a:endParaRPr lang="en-US" sz="2000" dirty="0">
              <a:solidFill>
                <a:schemeClr val="bg1"/>
              </a:solidFill>
              <a:latin typeface="+mj-lt"/>
            </a:endParaRPr>
          </a:p>
          <a:p>
            <a:pPr algn="ctr"/>
            <a:endParaRPr lang="en-US" sz="2000" dirty="0">
              <a:solidFill>
                <a:schemeClr val="bg1"/>
              </a:solidFill>
              <a:latin typeface="+mj-lt"/>
            </a:endParaRPr>
          </a:p>
        </p:txBody>
      </p:sp>
      <p:sp>
        <p:nvSpPr>
          <p:cNvPr id="35" name="TextBox 34"/>
          <p:cNvSpPr txBox="1"/>
          <p:nvPr/>
        </p:nvSpPr>
        <p:spPr>
          <a:xfrm>
            <a:off x="6024881" y="5115269"/>
            <a:ext cx="5029065" cy="615553"/>
          </a:xfrm>
          <a:prstGeom prst="rect">
            <a:avLst/>
          </a:prstGeom>
          <a:noFill/>
        </p:spPr>
        <p:txBody>
          <a:bodyPr wrap="square" lIns="0" tIns="0" rIns="0" bIns="0" rtlCol="0">
            <a:spAutoFit/>
          </a:bodyPr>
          <a:lstStyle/>
          <a:p>
            <a:r>
              <a:rPr lang="en-US" sz="2000" dirty="0" smtClean="0">
                <a:solidFill>
                  <a:schemeClr val="bg1"/>
                </a:solidFill>
                <a:latin typeface="+mj-lt"/>
              </a:rPr>
              <a:t>Frank</a:t>
            </a:r>
            <a:endParaRPr lang="en-US" sz="2000" dirty="0">
              <a:solidFill>
                <a:schemeClr val="bg1"/>
              </a:solidFill>
              <a:latin typeface="+mj-lt"/>
            </a:endParaRPr>
          </a:p>
          <a:p>
            <a:pPr algn="ctr"/>
            <a:endParaRPr lang="en-US" sz="2000" dirty="0">
              <a:solidFill>
                <a:schemeClr val="bg1"/>
              </a:solidFill>
              <a:latin typeface="+mj-lt"/>
            </a:endParaRPr>
          </a:p>
        </p:txBody>
      </p:sp>
      <p:sp>
        <p:nvSpPr>
          <p:cNvPr id="36" name="TextBox 35"/>
          <p:cNvSpPr txBox="1"/>
          <p:nvPr/>
        </p:nvSpPr>
        <p:spPr>
          <a:xfrm>
            <a:off x="6024880" y="5754536"/>
            <a:ext cx="5029065" cy="615553"/>
          </a:xfrm>
          <a:prstGeom prst="rect">
            <a:avLst/>
          </a:prstGeom>
          <a:noFill/>
        </p:spPr>
        <p:txBody>
          <a:bodyPr wrap="square" lIns="0" tIns="0" rIns="0" bIns="0" rtlCol="0">
            <a:spAutoFit/>
          </a:bodyPr>
          <a:lstStyle/>
          <a:p>
            <a:r>
              <a:rPr lang="en-US" sz="2000" dirty="0" smtClean="0">
                <a:solidFill>
                  <a:schemeClr val="bg1"/>
                </a:solidFill>
                <a:latin typeface="+mj-lt"/>
              </a:rPr>
              <a:t>Miller</a:t>
            </a:r>
            <a:endParaRPr lang="en-US" sz="2000" dirty="0">
              <a:solidFill>
                <a:schemeClr val="bg1"/>
              </a:solidFill>
              <a:latin typeface="+mj-lt"/>
            </a:endParaRPr>
          </a:p>
          <a:p>
            <a:pPr algn="ctr"/>
            <a:endParaRPr lang="en-US" sz="2000" dirty="0">
              <a:solidFill>
                <a:schemeClr val="bg1"/>
              </a:solidFill>
              <a:latin typeface="+mj-lt"/>
            </a:endParaRPr>
          </a:p>
        </p:txBody>
      </p:sp>
      <p:sp>
        <p:nvSpPr>
          <p:cNvPr id="12" name="TextBox 11"/>
          <p:cNvSpPr txBox="1"/>
          <p:nvPr/>
        </p:nvSpPr>
        <p:spPr>
          <a:xfrm>
            <a:off x="6024880" y="3888168"/>
            <a:ext cx="4825247" cy="249299"/>
          </a:xfrm>
          <a:prstGeom prst="rect">
            <a:avLst/>
          </a:prstGeom>
          <a:noFill/>
        </p:spPr>
        <p:txBody>
          <a:bodyPr wrap="square" lIns="0" tIns="0" rIns="0" bIns="0" rtlCol="0">
            <a:spAutoFit/>
          </a:bodyPr>
          <a:lstStyle/>
          <a:p>
            <a:pPr>
              <a:lnSpc>
                <a:spcPct val="90000"/>
              </a:lnSpc>
              <a:spcBef>
                <a:spcPct val="20000"/>
              </a:spcBef>
              <a:buSzPct val="80000"/>
            </a:pPr>
            <a:r>
              <a:rPr lang="en-US" dirty="0" smtClean="0">
                <a:solidFill>
                  <a:schemeClr val="bg1"/>
                </a:solidFill>
                <a:latin typeface="+mj-lt"/>
              </a:rPr>
              <a:t>m70fSk8OdeYYyCYY6C3922lmZMz9JKCGR0P1</a:t>
            </a:r>
            <a:endParaRPr lang="en-US" dirty="0">
              <a:solidFill>
                <a:schemeClr val="bg1"/>
              </a:solidFill>
              <a:latin typeface="+mj-lt"/>
            </a:endParaRPr>
          </a:p>
        </p:txBody>
      </p:sp>
    </p:spTree>
    <p:extLst>
      <p:ext uri="{BB962C8B-B14F-4D97-AF65-F5344CB8AC3E}">
        <p14:creationId xmlns:p14="http://schemas.microsoft.com/office/powerpoint/2010/main" val="873289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animBg="1"/>
      <p:bldP spid="4" grpId="0"/>
      <p:bldP spid="22" grpId="0"/>
      <p:bldP spid="32" grpId="0"/>
      <p:bldP spid="33" grpId="0"/>
      <p:bldP spid="34" grpId="0"/>
      <p:bldP spid="35" grpId="0"/>
      <p:bldP spid="36"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Authentication libraries</a:t>
            </a:r>
            <a:br>
              <a:rPr lang="en-US" sz="3600" dirty="0"/>
            </a:br>
            <a:endParaRPr lang="en-US" sz="3600" dirty="0"/>
          </a:p>
        </p:txBody>
      </p:sp>
      <p:sp>
        <p:nvSpPr>
          <p:cNvPr id="3" name="Content Placeholder 2"/>
          <p:cNvSpPr>
            <a:spLocks noGrp="1"/>
          </p:cNvSpPr>
          <p:nvPr>
            <p:ph sz="quarter" idx="10"/>
          </p:nvPr>
        </p:nvSpPr>
        <p:spPr/>
        <p:txBody>
          <a:bodyPr/>
          <a:lstStyle/>
          <a:p>
            <a:r>
              <a:rPr lang="en-US" sz="3600" dirty="0"/>
              <a:t>Good news: You don’t need to know these things in </a:t>
            </a:r>
            <a:r>
              <a:rPr lang="en-US" sz="3600" dirty="0" smtClean="0"/>
              <a:t>details</a:t>
            </a:r>
            <a:endParaRPr lang="en-US" sz="3600" dirty="0"/>
          </a:p>
          <a:p>
            <a:r>
              <a:rPr lang="en-US" sz="3600" dirty="0"/>
              <a:t>Libraries such as Azure Active Directory Authentication Library do all the plumbing for </a:t>
            </a:r>
            <a:r>
              <a:rPr lang="en-US" sz="3600" dirty="0" smtClean="0"/>
              <a:t>you</a:t>
            </a:r>
            <a:endParaRPr lang="en-US" sz="3600" dirty="0"/>
          </a:p>
        </p:txBody>
      </p:sp>
    </p:spTree>
    <p:extLst>
      <p:ext uri="{BB962C8B-B14F-4D97-AF65-F5344CB8AC3E}">
        <p14:creationId xmlns:p14="http://schemas.microsoft.com/office/powerpoint/2010/main" val="930916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Enabling great building blocks</a:t>
            </a:r>
            <a:endParaRPr lang="en-US" dirty="0"/>
          </a:p>
        </p:txBody>
      </p:sp>
    </p:spTree>
    <p:extLst>
      <p:ext uri="{BB962C8B-B14F-4D97-AF65-F5344CB8AC3E}">
        <p14:creationId xmlns:p14="http://schemas.microsoft.com/office/powerpoint/2010/main" val="516129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7121" y="2193928"/>
            <a:ext cx="1604679" cy="160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4800" dirty="0"/>
              <a:t>Building blocks: Azure Active </a:t>
            </a:r>
            <a:r>
              <a:rPr lang="en-US" sz="4800" dirty="0" smtClean="0"/>
              <a:t>Directory</a:t>
            </a:r>
            <a:endParaRPr lang="en-US" sz="4800" dirty="0"/>
          </a:p>
        </p:txBody>
      </p:sp>
      <p:sp>
        <p:nvSpPr>
          <p:cNvPr id="3" name="Content Placeholder 2"/>
          <p:cNvSpPr>
            <a:spLocks noGrp="1"/>
          </p:cNvSpPr>
          <p:nvPr>
            <p:ph sz="quarter" idx="10"/>
          </p:nvPr>
        </p:nvSpPr>
        <p:spPr/>
        <p:txBody>
          <a:bodyPr/>
          <a:lstStyle/>
          <a:p>
            <a:r>
              <a:rPr lang="en-US" sz="3200" dirty="0"/>
              <a:t>Provides identity and access management for the </a:t>
            </a:r>
            <a:r>
              <a:rPr lang="en-US" sz="3200" dirty="0" smtClean="0"/>
              <a:t>cloud</a:t>
            </a:r>
            <a:endParaRPr lang="en-US" sz="3200" dirty="0"/>
          </a:p>
          <a:p>
            <a:r>
              <a:rPr lang="en-US" sz="3200" dirty="0"/>
              <a:t>Users, groups, applications and </a:t>
            </a:r>
            <a:r>
              <a:rPr lang="en-US" sz="3200" dirty="0" smtClean="0"/>
              <a:t>permissions</a:t>
            </a:r>
            <a:endParaRPr lang="en-US" sz="3200" dirty="0"/>
          </a:p>
        </p:txBody>
      </p:sp>
    </p:spTree>
    <p:extLst>
      <p:ext uri="{BB962C8B-B14F-4D97-AF65-F5344CB8AC3E}">
        <p14:creationId xmlns:p14="http://schemas.microsoft.com/office/powerpoint/2010/main" val="720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Why our cloud</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Authentication 101, getting things done</a:t>
            </a: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How </a:t>
            </a:r>
            <a:r>
              <a:rPr lang="en-US" sz="4000" dirty="0">
                <a:sym typeface="Wingdings" panose="05000000000000000000" pitchFamily="2" charset="2"/>
              </a:rPr>
              <a:t>to use Office 365 and Azure on your </a:t>
            </a:r>
            <a:r>
              <a:rPr lang="en-US" sz="4000" dirty="0" smtClean="0">
                <a:sym typeface="Wingdings" panose="05000000000000000000" pitchFamily="2" charset="2"/>
              </a:rPr>
              <a:t>app</a:t>
            </a:r>
          </a:p>
          <a:p>
            <a:pPr marL="2177920" lvl="5" indent="0">
              <a:buClr>
                <a:srgbClr val="92D050"/>
              </a:buClr>
              <a:buNone/>
            </a:pPr>
            <a:r>
              <a:rPr lang="en-US" sz="2400" dirty="0" smtClean="0">
                <a:solidFill>
                  <a:schemeClr val="bg1"/>
                </a:solidFill>
                <a:sym typeface="Wingdings" panose="05000000000000000000" pitchFamily="2" charset="2"/>
              </a:rPr>
              <a:t>(+ </a:t>
            </a:r>
            <a:r>
              <a:rPr lang="en-US" sz="2400" dirty="0">
                <a:solidFill>
                  <a:schemeClr val="bg1"/>
                </a:solidFill>
                <a:sym typeface="Wingdings" panose="05000000000000000000" pitchFamily="2" charset="2"/>
              </a:rPr>
              <a:t>with access control)</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7121" y="2193928"/>
            <a:ext cx="1604679" cy="160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4800" dirty="0"/>
              <a:t>Building blocks: Graph API</a:t>
            </a:r>
          </a:p>
        </p:txBody>
      </p:sp>
      <p:sp>
        <p:nvSpPr>
          <p:cNvPr id="3" name="Content Placeholder 2"/>
          <p:cNvSpPr>
            <a:spLocks noGrp="1"/>
          </p:cNvSpPr>
          <p:nvPr>
            <p:ph sz="quarter" idx="10"/>
          </p:nvPr>
        </p:nvSpPr>
        <p:spPr/>
        <p:txBody>
          <a:bodyPr/>
          <a:lstStyle/>
          <a:p>
            <a:r>
              <a:rPr lang="en-US" sz="3200" dirty="0"/>
              <a:t>REST API for Azure Active </a:t>
            </a:r>
            <a:r>
              <a:rPr lang="en-US" sz="3200" dirty="0" smtClean="0"/>
              <a:t>Directory</a:t>
            </a:r>
            <a:endParaRPr lang="en-US" sz="3200" dirty="0"/>
          </a:p>
          <a:p>
            <a:r>
              <a:rPr lang="en-US" sz="3200" dirty="0"/>
              <a:t>Allows programmatic access to users, groups, applications and </a:t>
            </a:r>
            <a:r>
              <a:rPr lang="en-US" sz="3200" dirty="0" smtClean="0"/>
              <a:t>permissions</a:t>
            </a:r>
            <a:endParaRPr lang="en-US" sz="3200" dirty="0"/>
          </a:p>
          <a:p>
            <a:endParaRPr lang="en-US" sz="3200" dirty="0" smtClean="0"/>
          </a:p>
          <a:p>
            <a:pPr marL="0" indent="0">
              <a:buNone/>
            </a:pPr>
            <a:r>
              <a:rPr lang="en-US" sz="2800" i="1" dirty="0" smtClean="0"/>
              <a:t>Example</a:t>
            </a:r>
            <a:r>
              <a:rPr lang="en-US" sz="2800" i="1" dirty="0"/>
              <a:t>: Nick creates a PowerShell script that provisions the required permissions for his application to an Azure tenant</a:t>
            </a:r>
          </a:p>
          <a:p>
            <a:endParaRPr lang="en-US" sz="3200" dirty="0"/>
          </a:p>
          <a:p>
            <a:endParaRPr lang="en-US" sz="3200" dirty="0"/>
          </a:p>
          <a:p>
            <a:endParaRPr lang="en-US" sz="3200" dirty="0"/>
          </a:p>
        </p:txBody>
      </p:sp>
    </p:spTree>
    <p:extLst>
      <p:ext uri="{BB962C8B-B14F-4D97-AF65-F5344CB8AC3E}">
        <p14:creationId xmlns:p14="http://schemas.microsoft.com/office/powerpoint/2010/main" val="1762054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74712" y="2193928"/>
            <a:ext cx="11341555" cy="2719388"/>
          </a:xfrm>
        </p:spPr>
        <p:txBody>
          <a:bodyPr/>
          <a:lstStyle/>
          <a:p>
            <a:r>
              <a:rPr lang="en-US" sz="3200" dirty="0"/>
              <a:t>The best Office productivity tools, available online</a:t>
            </a:r>
          </a:p>
          <a:p>
            <a:r>
              <a:rPr lang="en-US" sz="3200" dirty="0"/>
              <a:t>Includes REST APIs you can use from your applications</a:t>
            </a:r>
          </a:p>
          <a:p>
            <a:r>
              <a:rPr lang="en-US" sz="3200" dirty="0"/>
              <a:t>Seamless integration with Azure Active </a:t>
            </a:r>
            <a:r>
              <a:rPr lang="en-US" sz="3200" dirty="0" smtClean="0"/>
              <a:t>Directory</a:t>
            </a:r>
            <a:endParaRPr lang="en-US" sz="3200" dirty="0"/>
          </a:p>
          <a:p>
            <a:endParaRPr lang="en-US" sz="3200" dirty="0"/>
          </a:p>
          <a:p>
            <a:pPr marL="0" indent="0">
              <a:buNone/>
            </a:pPr>
            <a:r>
              <a:rPr lang="en-US" sz="2800" i="1" dirty="0"/>
              <a:t>Example: An application can automatically scan e-mails from Exchange </a:t>
            </a:r>
            <a:r>
              <a:rPr lang="en-US" sz="2800" i="1" dirty="0" smtClean="0"/>
              <a:t>and </a:t>
            </a:r>
            <a:r>
              <a:rPr lang="en-US" sz="2800" i="1" dirty="0"/>
              <a:t>generate a Word document with a summary, saving it on SharePoint </a:t>
            </a:r>
            <a:r>
              <a:rPr lang="en-US" sz="2800" i="1" dirty="0" smtClean="0"/>
              <a:t>Online</a:t>
            </a:r>
            <a:endParaRPr lang="en-US" sz="2800" i="1" dirty="0"/>
          </a:p>
          <a:p>
            <a:endParaRPr lang="en-US" sz="3200" dirty="0"/>
          </a:p>
        </p:txBody>
      </p:sp>
      <p:sp>
        <p:nvSpPr>
          <p:cNvPr id="2" name="Title 1"/>
          <p:cNvSpPr>
            <a:spLocks noGrp="1"/>
          </p:cNvSpPr>
          <p:nvPr>
            <p:ph type="title"/>
          </p:nvPr>
        </p:nvSpPr>
        <p:spPr/>
        <p:txBody>
          <a:bodyPr/>
          <a:lstStyle/>
          <a:p>
            <a:r>
              <a:rPr lang="en-US" sz="4800" dirty="0"/>
              <a:t>Building blocks: Office 365</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475" t="23457" r="14507" b="38942"/>
          <a:stretch/>
        </p:blipFill>
        <p:spPr>
          <a:xfrm>
            <a:off x="10022483" y="2661483"/>
            <a:ext cx="2073953" cy="664932"/>
          </a:xfrm>
          <a:prstGeom prst="rect">
            <a:avLst/>
          </a:prstGeom>
        </p:spPr>
      </p:pic>
    </p:spTree>
    <p:extLst>
      <p:ext uri="{BB962C8B-B14F-4D97-AF65-F5344CB8AC3E}">
        <p14:creationId xmlns:p14="http://schemas.microsoft.com/office/powerpoint/2010/main" val="2503406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So how do we build it?</a:t>
            </a:r>
            <a:endParaRPr lang="en-US" dirty="0"/>
          </a:p>
        </p:txBody>
      </p:sp>
    </p:spTree>
    <p:extLst>
      <p:ext uri="{BB962C8B-B14F-4D97-AF65-F5344CB8AC3E}">
        <p14:creationId xmlns:p14="http://schemas.microsoft.com/office/powerpoint/2010/main" val="913899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5" name="Title 4"/>
          <p:cNvSpPr>
            <a:spLocks noGrp="1"/>
          </p:cNvSpPr>
          <p:nvPr>
            <p:ph type="title"/>
          </p:nvPr>
        </p:nvSpPr>
        <p:spPr>
          <a:prstGeom prst="rect">
            <a:avLst/>
          </a:prstGeom>
        </p:spPr>
        <p:txBody>
          <a:bodyPr>
            <a:noAutofit/>
          </a:bodyPr>
          <a:lstStyle/>
          <a:p>
            <a:r>
              <a:rPr lang="en-US" sz="4800" dirty="0" smtClean="0">
                <a:solidFill>
                  <a:schemeClr val="bg2"/>
                </a:solidFill>
              </a:rPr>
              <a:t>For a typical Web Application</a:t>
            </a:r>
            <a:br>
              <a:rPr lang="en-US" sz="4800" dirty="0" smtClean="0">
                <a:solidFill>
                  <a:schemeClr val="bg2"/>
                </a:solidFill>
              </a:rPr>
            </a:br>
            <a:endParaRPr lang="en-US" sz="4800" dirty="0">
              <a:solidFill>
                <a:schemeClr val="bg2"/>
              </a:solidFill>
            </a:endParaRPr>
          </a:p>
        </p:txBody>
      </p:sp>
    </p:spTree>
    <p:extLst>
      <p:ext uri="{BB962C8B-B14F-4D97-AF65-F5344CB8AC3E}">
        <p14:creationId xmlns:p14="http://schemas.microsoft.com/office/powerpoint/2010/main" val="2806664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829041" y="1880793"/>
            <a:ext cx="6556497" cy="4531192"/>
          </a:xfrm>
          <a:prstGeom prst="rect">
            <a:avLst/>
          </a:prstGeom>
        </p:spPr>
      </p:pic>
      <p:sp>
        <p:nvSpPr>
          <p:cNvPr id="2" name="Title 1"/>
          <p:cNvSpPr>
            <a:spLocks noGrp="1"/>
          </p:cNvSpPr>
          <p:nvPr>
            <p:ph type="title"/>
          </p:nvPr>
        </p:nvSpPr>
        <p:spPr/>
        <p:txBody>
          <a:bodyPr/>
          <a:lstStyle/>
          <a:p>
            <a:r>
              <a:rPr lang="en-US" sz="4400" dirty="0"/>
              <a:t>Step 1: Visual Studio, file new </a:t>
            </a:r>
            <a:r>
              <a:rPr lang="en-US" sz="4400" dirty="0" smtClean="0"/>
              <a:t>project</a:t>
            </a:r>
            <a:endParaRPr lang="en-US" sz="4400" dirty="0"/>
          </a:p>
        </p:txBody>
      </p:sp>
    </p:spTree>
    <p:extLst>
      <p:ext uri="{BB962C8B-B14F-4D97-AF65-F5344CB8AC3E}">
        <p14:creationId xmlns:p14="http://schemas.microsoft.com/office/powerpoint/2010/main" val="164138195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Step 2: Click “Change Authentication</a:t>
            </a:r>
            <a:r>
              <a:rPr lang="en-US" sz="4400" dirty="0" smtClean="0"/>
              <a:t>”</a:t>
            </a:r>
            <a:endParaRPr lang="en-US" sz="4400" dirty="0"/>
          </a:p>
        </p:txBody>
      </p:sp>
      <p:pic>
        <p:nvPicPr>
          <p:cNvPr id="4" name="Picture 3"/>
          <p:cNvPicPr>
            <a:picLocks noChangeAspect="1"/>
          </p:cNvPicPr>
          <p:nvPr/>
        </p:nvPicPr>
        <p:blipFill>
          <a:blip r:embed="rId2"/>
          <a:stretch>
            <a:fillRect/>
          </a:stretch>
        </p:blipFill>
        <p:spPr>
          <a:xfrm>
            <a:off x="3034748" y="1880793"/>
            <a:ext cx="6122504" cy="4572000"/>
          </a:xfrm>
          <a:prstGeom prst="rect">
            <a:avLst/>
          </a:prstGeom>
        </p:spPr>
      </p:pic>
    </p:spTree>
    <p:extLst>
      <p:ext uri="{BB962C8B-B14F-4D97-AF65-F5344CB8AC3E}">
        <p14:creationId xmlns:p14="http://schemas.microsoft.com/office/powerpoint/2010/main" val="330866125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Step 3: Configure organizational account</a:t>
            </a:r>
          </a:p>
        </p:txBody>
      </p:sp>
      <p:pic>
        <p:nvPicPr>
          <p:cNvPr id="5" name="Picture 4"/>
          <p:cNvPicPr>
            <a:picLocks noChangeAspect="1"/>
          </p:cNvPicPr>
          <p:nvPr/>
        </p:nvPicPr>
        <p:blipFill>
          <a:blip r:embed="rId2"/>
          <a:stretch>
            <a:fillRect/>
          </a:stretch>
        </p:blipFill>
        <p:spPr>
          <a:xfrm>
            <a:off x="3261360" y="2812465"/>
            <a:ext cx="5669280" cy="2708656"/>
          </a:xfrm>
          <a:prstGeom prst="rect">
            <a:avLst/>
          </a:prstGeom>
        </p:spPr>
      </p:pic>
    </p:spTree>
    <p:extLst>
      <p:ext uri="{BB962C8B-B14F-4D97-AF65-F5344CB8AC3E}">
        <p14:creationId xmlns:p14="http://schemas.microsoft.com/office/powerpoint/2010/main" val="252429676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prstGeom prst="rect">
            <a:avLst/>
          </a:prstGeom>
        </p:spPr>
        <p:txBody>
          <a:bodyPr>
            <a:noAutofit/>
          </a:bodyPr>
          <a:lstStyle/>
          <a:p>
            <a:r>
              <a:rPr lang="en-US" sz="4000" dirty="0"/>
              <a:t>What happens then</a:t>
            </a:r>
            <a:r>
              <a:rPr lang="en-US" sz="4000" dirty="0" smtClean="0"/>
              <a:t>:</a:t>
            </a:r>
            <a:endParaRPr lang="en-US" sz="4000" dirty="0"/>
          </a:p>
        </p:txBody>
      </p:sp>
      <p:sp>
        <p:nvSpPr>
          <p:cNvPr id="12" name="Content Placeholder 11"/>
          <p:cNvSpPr>
            <a:spLocks noGrp="1"/>
          </p:cNvSpPr>
          <p:nvPr>
            <p:ph sz="quarter" idx="10"/>
          </p:nvPr>
        </p:nvSpPr>
        <p:spPr/>
        <p:txBody>
          <a:bodyPr/>
          <a:lstStyle/>
          <a:p>
            <a:pPr marL="0" indent="0">
              <a:buNone/>
            </a:pPr>
            <a:r>
              <a:rPr lang="en-US" sz="3600" dirty="0"/>
              <a:t>Visual Studio configures the application permission settings for you on Azure Active Directory!</a:t>
            </a:r>
          </a:p>
        </p:txBody>
      </p:sp>
      <p:grpSp>
        <p:nvGrpSpPr>
          <p:cNvPr id="11" name="Group 10"/>
          <p:cNvGrpSpPr/>
          <p:nvPr/>
        </p:nvGrpSpPr>
        <p:grpSpPr>
          <a:xfrm>
            <a:off x="2928868" y="3369548"/>
            <a:ext cx="4668554" cy="1747251"/>
            <a:chOff x="5572537" y="1217009"/>
            <a:chExt cx="5119606" cy="1916061"/>
          </a:xfrm>
        </p:grpSpPr>
        <p:pic>
          <p:nvPicPr>
            <p:cNvPr id="5"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03271" y="1347562"/>
              <a:ext cx="1036634" cy="102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31083" y="1217009"/>
              <a:ext cx="1161060" cy="115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7778088" y="1489334"/>
              <a:ext cx="923454" cy="65185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72537" y="2625239"/>
              <a:ext cx="1498102" cy="369332"/>
            </a:xfrm>
            <a:prstGeom prst="rect">
              <a:avLst/>
            </a:prstGeom>
            <a:noFill/>
          </p:spPr>
          <p:txBody>
            <a:bodyPr wrap="none" rtlCol="0">
              <a:spAutoFit/>
            </a:bodyPr>
            <a:lstStyle/>
            <a:p>
              <a:r>
                <a:rPr lang="en-US" dirty="0" smtClean="0"/>
                <a:t>Visual Studio</a:t>
              </a:r>
              <a:endParaRPr lang="en-US" dirty="0"/>
            </a:p>
          </p:txBody>
        </p:sp>
        <p:sp>
          <p:nvSpPr>
            <p:cNvPr id="9" name="TextBox 8"/>
            <p:cNvSpPr txBox="1"/>
            <p:nvPr/>
          </p:nvSpPr>
          <p:spPr>
            <a:xfrm>
              <a:off x="7606023" y="2486739"/>
              <a:ext cx="1389676" cy="646331"/>
            </a:xfrm>
            <a:prstGeom prst="rect">
              <a:avLst/>
            </a:prstGeom>
            <a:noFill/>
          </p:spPr>
          <p:txBody>
            <a:bodyPr wrap="none" rtlCol="0">
              <a:spAutoFit/>
            </a:bodyPr>
            <a:lstStyle/>
            <a:p>
              <a:pPr algn="ctr"/>
              <a:r>
                <a:rPr lang="en-US" dirty="0" smtClean="0"/>
                <a:t>App </a:t>
              </a:r>
            </a:p>
            <a:p>
              <a:pPr algn="ctr"/>
              <a:r>
                <a:rPr lang="en-US" dirty="0" smtClean="0"/>
                <a:t>permissions</a:t>
              </a:r>
              <a:endParaRPr lang="en-US" dirty="0"/>
            </a:p>
          </p:txBody>
        </p:sp>
        <p:sp>
          <p:nvSpPr>
            <p:cNvPr id="10" name="TextBox 9"/>
            <p:cNvSpPr txBox="1"/>
            <p:nvPr/>
          </p:nvSpPr>
          <p:spPr>
            <a:xfrm>
              <a:off x="9531083" y="2625239"/>
              <a:ext cx="1138646" cy="369332"/>
            </a:xfrm>
            <a:prstGeom prst="rect">
              <a:avLst/>
            </a:prstGeom>
            <a:noFill/>
          </p:spPr>
          <p:txBody>
            <a:bodyPr wrap="none" rtlCol="0">
              <a:spAutoFit/>
            </a:bodyPr>
            <a:lstStyle/>
            <a:p>
              <a:pPr algn="ctr"/>
              <a:r>
                <a:rPr lang="en-US" dirty="0" smtClean="0"/>
                <a:t>Azure AD</a:t>
              </a:r>
              <a:endParaRPr lang="en-US" dirty="0"/>
            </a:p>
          </p:txBody>
        </p:sp>
      </p:grpSp>
    </p:spTree>
    <p:extLst>
      <p:ext uri="{BB962C8B-B14F-4D97-AF65-F5344CB8AC3E}">
        <p14:creationId xmlns:p14="http://schemas.microsoft.com/office/powerpoint/2010/main" val="190221481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4800" dirty="0" smtClean="0">
                <a:solidFill>
                  <a:schemeClr val="bg2"/>
                </a:solidFill>
              </a:rPr>
              <a:t>More complex scenario</a:t>
            </a:r>
            <a:r>
              <a:rPr lang="en-US" sz="4800" dirty="0" smtClean="0">
                <a:solidFill>
                  <a:schemeClr val="bg2"/>
                </a:solidFill>
              </a:rPr>
              <a:t>:</a:t>
            </a:r>
            <a:endParaRPr lang="en-US" sz="4800" dirty="0">
              <a:solidFill>
                <a:schemeClr val="bg2"/>
              </a:solidFill>
            </a:endParaRPr>
          </a:p>
        </p:txBody>
      </p:sp>
      <p:sp>
        <p:nvSpPr>
          <p:cNvPr id="2" name="Text Placeholder 1"/>
          <p:cNvSpPr>
            <a:spLocks noGrp="1"/>
          </p:cNvSpPr>
          <p:nvPr>
            <p:ph type="body" sz="quarter" idx="10"/>
          </p:nvPr>
        </p:nvSpPr>
        <p:spPr/>
        <p:txBody>
          <a:bodyPr/>
          <a:lstStyle/>
          <a:p>
            <a:r>
              <a:rPr lang="en-US" sz="2400" dirty="0">
                <a:solidFill>
                  <a:schemeClr val="bg2"/>
                </a:solidFill>
              </a:rPr>
              <a:t>Mobile app -&gt; mobile service -&gt; O365</a:t>
            </a:r>
            <a:endParaRPr lang="en-US" dirty="0"/>
          </a:p>
        </p:txBody>
      </p:sp>
    </p:spTree>
    <p:extLst>
      <p:ext uri="{BB962C8B-B14F-4D97-AF65-F5344CB8AC3E}">
        <p14:creationId xmlns:p14="http://schemas.microsoft.com/office/powerpoint/2010/main" val="2739856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6" y="1547726"/>
            <a:ext cx="8715376" cy="2068259"/>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Nick (the developer) registers two applications:</a:t>
            </a:r>
          </a:p>
          <a:p>
            <a:pPr marL="914400" lvl="1" indent="-457200">
              <a:lnSpc>
                <a:spcPct val="90000"/>
              </a:lnSpc>
              <a:spcBef>
                <a:spcPct val="20000"/>
              </a:spcBef>
              <a:buSzPct val="80000"/>
              <a:buFont typeface="Arial" panose="020B0604020202020204" pitchFamily="34" charset="0"/>
              <a:buChar char="•"/>
            </a:pPr>
            <a:r>
              <a:rPr lang="en-US" sz="3200" dirty="0" smtClean="0">
                <a:latin typeface="+mj-lt"/>
              </a:rPr>
              <a:t>A mobile web service </a:t>
            </a:r>
          </a:p>
          <a:p>
            <a:pPr marL="914400" lvl="1" indent="-457200">
              <a:lnSpc>
                <a:spcPct val="90000"/>
              </a:lnSpc>
              <a:spcBef>
                <a:spcPct val="20000"/>
              </a:spcBef>
              <a:buSzPct val="80000"/>
              <a:buFont typeface="Arial" panose="020B0604020202020204" pitchFamily="34" charset="0"/>
              <a:buChar char="•"/>
            </a:pPr>
            <a:r>
              <a:rPr lang="en-US" sz="3200" dirty="0" smtClean="0">
                <a:latin typeface="+mj-lt"/>
              </a:rPr>
              <a:t>A mobile client</a:t>
            </a:r>
          </a:p>
          <a:p>
            <a:pPr marL="460375" indent="-460375">
              <a:lnSpc>
                <a:spcPct val="90000"/>
              </a:lnSpc>
              <a:spcBef>
                <a:spcPct val="20000"/>
              </a:spcBef>
              <a:buSzPct val="80000"/>
              <a:buBlip>
                <a:blip r:embed="rId3"/>
              </a:buBlip>
            </a:pPr>
            <a:endParaRPr lang="en-US" sz="3200" dirty="0">
              <a:latin typeface="+mj-lt"/>
            </a:endParaRPr>
          </a:p>
        </p:txBody>
      </p:sp>
      <p:pic>
        <p:nvPicPr>
          <p:cNvPr id="2" name="Picture 1"/>
          <p:cNvPicPr>
            <a:picLocks noChangeAspect="1"/>
          </p:cNvPicPr>
          <p:nvPr/>
        </p:nvPicPr>
        <p:blipFill>
          <a:blip r:embed="rId4"/>
          <a:stretch>
            <a:fillRect/>
          </a:stretch>
        </p:blipFill>
        <p:spPr>
          <a:xfrm>
            <a:off x="3957654" y="3499210"/>
            <a:ext cx="6410325" cy="2466975"/>
          </a:xfrm>
          <a:prstGeom prst="rect">
            <a:avLst/>
          </a:prstGeom>
        </p:spPr>
      </p:pic>
      <p:pic>
        <p:nvPicPr>
          <p:cNvPr id="3" name="Picture 2"/>
          <p:cNvPicPr>
            <a:picLocks noChangeAspect="1"/>
          </p:cNvPicPr>
          <p:nvPr/>
        </p:nvPicPr>
        <p:blipFill>
          <a:blip r:embed="rId5"/>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1: Register your apps on Azure AD</a:t>
            </a:r>
            <a:endParaRPr lang="en-US" sz="4000" dirty="0">
              <a:solidFill>
                <a:schemeClr val="tx2"/>
              </a:solidFill>
            </a:endParaRPr>
          </a:p>
        </p:txBody>
      </p:sp>
    </p:spTree>
    <p:extLst>
      <p:ext uri="{BB962C8B-B14F-4D97-AF65-F5344CB8AC3E}">
        <p14:creationId xmlns:p14="http://schemas.microsoft.com/office/powerpoint/2010/main" val="372145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78644" y="2540000"/>
            <a:ext cx="11034712" cy="1027113"/>
          </a:xfrm>
          <a:prstGeom prst="rect">
            <a:avLst/>
          </a:prstGeom>
        </p:spPr>
        <p:txBody>
          <a:bodyPr>
            <a:normAutofit fontScale="90000"/>
          </a:bodyPr>
          <a:lstStyle/>
          <a:p>
            <a:pPr algn="ctr"/>
            <a:r>
              <a:rPr lang="en-US" sz="6600" dirty="0" smtClean="0"/>
              <a:t>A story about two organizations...</a:t>
            </a:r>
            <a:endParaRPr lang="en-US" sz="6600" dirty="0"/>
          </a:p>
        </p:txBody>
      </p:sp>
    </p:spTree>
    <p:extLst>
      <p:ext uri="{BB962C8B-B14F-4D97-AF65-F5344CB8AC3E}">
        <p14:creationId xmlns:p14="http://schemas.microsoft.com/office/powerpoint/2010/main" val="2755503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889" y="1513007"/>
            <a:ext cx="11034445" cy="886397"/>
          </a:xfrm>
          <a:prstGeom prst="rect">
            <a:avLst/>
          </a:prstGeom>
          <a:noFill/>
        </p:spPr>
        <p:txBody>
          <a:bodyPr wrap="square" lIns="0" tIns="0" rIns="0" bIns="0" rtlCol="0">
            <a:spAutoFit/>
          </a:bodyPr>
          <a:lstStyle/>
          <a:p>
            <a:pPr lvl="1">
              <a:lnSpc>
                <a:spcPct val="90000"/>
              </a:lnSpc>
              <a:spcBef>
                <a:spcPct val="20000"/>
              </a:spcBef>
              <a:buSzPct val="80000"/>
            </a:pPr>
            <a:r>
              <a:rPr lang="en-US" sz="3200" dirty="0" smtClean="0">
                <a:latin typeface="+mj-lt"/>
              </a:rPr>
              <a:t>AD needs to know which web service the “</a:t>
            </a:r>
            <a:r>
              <a:rPr lang="en-US" sz="3200" dirty="0" err="1" smtClean="0">
                <a:latin typeface="+mj-lt"/>
              </a:rPr>
              <a:t>MobileServices</a:t>
            </a:r>
            <a:r>
              <a:rPr lang="en-US" sz="3200" dirty="0" smtClean="0">
                <a:latin typeface="+mj-lt"/>
              </a:rPr>
              <a:t>” app is actually referring to. </a:t>
            </a:r>
            <a:endParaRPr lang="en-US" sz="3200" dirty="0">
              <a:latin typeface="+mj-lt"/>
            </a:endParaRP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2: Map the AD app to the actual web service</a:t>
            </a:r>
            <a:endParaRPr lang="en-US" sz="4000" dirty="0">
              <a:solidFill>
                <a:schemeClr val="tx2"/>
              </a:solidFill>
            </a:endParaRPr>
          </a:p>
        </p:txBody>
      </p:sp>
      <p:pic>
        <p:nvPicPr>
          <p:cNvPr id="9" name="Picture 8"/>
          <p:cNvPicPr>
            <a:picLocks noChangeAspect="1"/>
          </p:cNvPicPr>
          <p:nvPr/>
        </p:nvPicPr>
        <p:blipFill>
          <a:blip r:embed="rId4"/>
          <a:stretch>
            <a:fillRect/>
          </a:stretch>
        </p:blipFill>
        <p:spPr>
          <a:xfrm>
            <a:off x="2870042" y="4403036"/>
            <a:ext cx="8896350" cy="2409825"/>
          </a:xfrm>
          <a:prstGeom prst="rect">
            <a:avLst/>
          </a:prstGeom>
        </p:spPr>
      </p:pic>
      <p:pic>
        <p:nvPicPr>
          <p:cNvPr id="10" name="Picture 9"/>
          <p:cNvPicPr>
            <a:picLocks noChangeAspect="1"/>
          </p:cNvPicPr>
          <p:nvPr/>
        </p:nvPicPr>
        <p:blipFill>
          <a:blip r:embed="rId5"/>
          <a:stretch>
            <a:fillRect/>
          </a:stretch>
        </p:blipFill>
        <p:spPr>
          <a:xfrm>
            <a:off x="2330938" y="2485129"/>
            <a:ext cx="8181975" cy="1866900"/>
          </a:xfrm>
          <a:prstGeom prst="rect">
            <a:avLst/>
          </a:prstGeom>
        </p:spPr>
      </p:pic>
      <p:sp>
        <p:nvSpPr>
          <p:cNvPr id="11" name="Oval 10"/>
          <p:cNvSpPr/>
          <p:nvPr/>
        </p:nvSpPr>
        <p:spPr>
          <a:xfrm>
            <a:off x="5906112" y="3740936"/>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421925" y="4385824"/>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6"/>
          <a:stretch>
            <a:fillRect/>
          </a:stretch>
        </p:blipFill>
        <p:spPr>
          <a:xfrm>
            <a:off x="3470117" y="2570854"/>
            <a:ext cx="7696200" cy="1695450"/>
          </a:xfrm>
          <a:prstGeom prst="rect">
            <a:avLst/>
          </a:prstGeom>
        </p:spPr>
      </p:pic>
      <p:sp>
        <p:nvSpPr>
          <p:cNvPr id="13" name="Oval 12"/>
          <p:cNvSpPr/>
          <p:nvPr/>
        </p:nvSpPr>
        <p:spPr>
          <a:xfrm>
            <a:off x="6734868" y="3485855"/>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217417" y="5134995"/>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295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5" y="1547726"/>
            <a:ext cx="10768073" cy="1526572"/>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The client app must be allowed to call the web service. </a:t>
            </a:r>
          </a:p>
          <a:p>
            <a:pPr>
              <a:lnSpc>
                <a:spcPct val="90000"/>
              </a:lnSpc>
              <a:spcBef>
                <a:spcPct val="20000"/>
              </a:spcBef>
              <a:buSzPct val="80000"/>
            </a:pPr>
            <a:r>
              <a:rPr lang="en-US" sz="3200" dirty="0" smtClean="0">
                <a:latin typeface="+mj-lt"/>
              </a:rPr>
              <a:t>It is also allowed to logon to Azure Active Directory (by default)</a:t>
            </a:r>
          </a:p>
          <a:p>
            <a:pPr marL="460375" indent="-460375">
              <a:lnSpc>
                <a:spcPct val="90000"/>
              </a:lnSpc>
              <a:spcBef>
                <a:spcPct val="20000"/>
              </a:spcBef>
              <a:buSzPct val="80000"/>
              <a:buBlip>
                <a:blip r:embed="rId3"/>
              </a:buBlip>
            </a:pPr>
            <a:endParaRPr lang="en-US" sz="3200" dirty="0">
              <a:latin typeface="+mj-lt"/>
            </a:endParaRPr>
          </a:p>
        </p:txBody>
      </p:sp>
      <p:pic>
        <p:nvPicPr>
          <p:cNvPr id="3" name="Picture 2"/>
          <p:cNvPicPr>
            <a:picLocks noChangeAspect="1"/>
          </p:cNvPicPr>
          <p:nvPr/>
        </p:nvPicPr>
        <p:blipFill>
          <a:blip r:embed="rId4"/>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3: Set permissions</a:t>
            </a:r>
            <a:endParaRPr lang="en-US" sz="4000" dirty="0">
              <a:solidFill>
                <a:schemeClr val="tx2"/>
              </a:solidFill>
            </a:endParaRPr>
          </a:p>
        </p:txBody>
      </p:sp>
      <p:pic>
        <p:nvPicPr>
          <p:cNvPr id="4" name="Picture 3"/>
          <p:cNvPicPr>
            <a:picLocks noChangeAspect="1"/>
          </p:cNvPicPr>
          <p:nvPr/>
        </p:nvPicPr>
        <p:blipFill>
          <a:blip r:embed="rId5"/>
          <a:stretch>
            <a:fillRect/>
          </a:stretch>
        </p:blipFill>
        <p:spPr>
          <a:xfrm>
            <a:off x="2221318" y="2861236"/>
            <a:ext cx="9410700" cy="1466850"/>
          </a:xfrm>
          <a:prstGeom prst="rect">
            <a:avLst/>
          </a:prstGeom>
        </p:spPr>
      </p:pic>
      <p:sp>
        <p:nvSpPr>
          <p:cNvPr id="5" name="Oval 4"/>
          <p:cNvSpPr/>
          <p:nvPr/>
        </p:nvSpPr>
        <p:spPr>
          <a:xfrm>
            <a:off x="3663205" y="3594661"/>
            <a:ext cx="2200940" cy="382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516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5" y="1547726"/>
            <a:ext cx="10768073" cy="886397"/>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And the web service is allowed to call SharePoint online and Graph API</a:t>
            </a:r>
            <a:endParaRPr lang="en-US" sz="3200" dirty="0">
              <a:latin typeface="+mj-lt"/>
            </a:endParaRP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3: Set permissions</a:t>
            </a:r>
            <a:endParaRPr lang="en-US" sz="4000" dirty="0">
              <a:solidFill>
                <a:schemeClr val="tx2"/>
              </a:solidFill>
            </a:endParaRPr>
          </a:p>
        </p:txBody>
      </p:sp>
      <p:pic>
        <p:nvPicPr>
          <p:cNvPr id="2" name="Picture 1"/>
          <p:cNvPicPr>
            <a:picLocks noChangeAspect="1"/>
          </p:cNvPicPr>
          <p:nvPr/>
        </p:nvPicPr>
        <p:blipFill>
          <a:blip r:embed="rId4"/>
          <a:stretch>
            <a:fillRect/>
          </a:stretch>
        </p:blipFill>
        <p:spPr>
          <a:xfrm>
            <a:off x="2293753" y="3369081"/>
            <a:ext cx="9582150" cy="2352675"/>
          </a:xfrm>
          <a:prstGeom prst="rect">
            <a:avLst/>
          </a:prstGeom>
        </p:spPr>
      </p:pic>
    </p:spTree>
    <p:extLst>
      <p:ext uri="{BB962C8B-B14F-4D97-AF65-F5344CB8AC3E}">
        <p14:creationId xmlns:p14="http://schemas.microsoft.com/office/powerpoint/2010/main" val="3254189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5" y="1547726"/>
            <a:ext cx="10768073" cy="1329595"/>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Nick can make his app multi tenant, so James from Contoso Inc. could use it in his organization if the permissions were set correctly</a:t>
            </a:r>
            <a:endParaRPr lang="en-US" sz="3200" dirty="0">
              <a:latin typeface="+mj-lt"/>
            </a:endParaRP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4 (optional): Making an app multi tenant</a:t>
            </a:r>
            <a:endParaRPr lang="en-US" sz="4000" dirty="0">
              <a:solidFill>
                <a:schemeClr val="tx2"/>
              </a:solidFill>
            </a:endParaRPr>
          </a:p>
        </p:txBody>
      </p:sp>
      <p:pic>
        <p:nvPicPr>
          <p:cNvPr id="5" name="Picture 4"/>
          <p:cNvPicPr>
            <a:picLocks noChangeAspect="1"/>
          </p:cNvPicPr>
          <p:nvPr/>
        </p:nvPicPr>
        <p:blipFill>
          <a:blip r:embed="rId4"/>
          <a:stretch>
            <a:fillRect/>
          </a:stretch>
        </p:blipFill>
        <p:spPr>
          <a:xfrm>
            <a:off x="2399881" y="3076453"/>
            <a:ext cx="7696200" cy="1381125"/>
          </a:xfrm>
          <a:prstGeom prst="rect">
            <a:avLst/>
          </a:prstGeom>
        </p:spPr>
      </p:pic>
      <p:sp>
        <p:nvSpPr>
          <p:cNvPr id="8" name="Oval 7"/>
          <p:cNvSpPr/>
          <p:nvPr/>
        </p:nvSpPr>
        <p:spPr>
          <a:xfrm>
            <a:off x="5507665" y="3175522"/>
            <a:ext cx="2009553" cy="6159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10169306" y="4656711"/>
            <a:ext cx="1462712" cy="2022623"/>
          </a:xfrm>
          <a:prstGeom prst="rect">
            <a:avLst/>
          </a:prstGeom>
        </p:spPr>
      </p:pic>
      <p:sp>
        <p:nvSpPr>
          <p:cNvPr id="10" name="TextBox 9"/>
          <p:cNvSpPr txBox="1"/>
          <p:nvPr/>
        </p:nvSpPr>
        <p:spPr>
          <a:xfrm>
            <a:off x="250802" y="3990584"/>
            <a:ext cx="2149080"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err="1" smtClean="0">
                <a:latin typeface="+mj-lt"/>
              </a:rPr>
              <a:t>Woodgrove</a:t>
            </a:r>
            <a:endParaRPr lang="en-US" sz="3200" dirty="0">
              <a:latin typeface="+mj-lt"/>
            </a:endParaRPr>
          </a:p>
        </p:txBody>
      </p:sp>
      <p:sp>
        <p:nvSpPr>
          <p:cNvPr id="11" name="TextBox 10"/>
          <p:cNvSpPr txBox="1"/>
          <p:nvPr/>
        </p:nvSpPr>
        <p:spPr>
          <a:xfrm>
            <a:off x="10255569" y="3933050"/>
            <a:ext cx="2149080"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Contoso</a:t>
            </a:r>
            <a:endParaRPr lang="en-US" sz="3200" dirty="0">
              <a:latin typeface="+mj-lt"/>
            </a:endParaRPr>
          </a:p>
        </p:txBody>
      </p:sp>
    </p:spTree>
    <p:extLst>
      <p:ext uri="{BB962C8B-B14F-4D97-AF65-F5344CB8AC3E}">
        <p14:creationId xmlns:p14="http://schemas.microsoft.com/office/powerpoint/2010/main" val="2355123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5: User logs on to the app</a:t>
            </a:r>
            <a:endParaRPr lang="en-US" sz="4000" dirty="0">
              <a:solidFill>
                <a:schemeClr val="tx2"/>
              </a:solidFill>
            </a:endParaRPr>
          </a:p>
        </p:txBody>
      </p:sp>
      <p:pic>
        <p:nvPicPr>
          <p:cNvPr id="9" name="Picture 8"/>
          <p:cNvPicPr>
            <a:picLocks noChangeAspect="1"/>
          </p:cNvPicPr>
          <p:nvPr/>
        </p:nvPicPr>
        <p:blipFill>
          <a:blip r:embed="rId3"/>
          <a:stretch>
            <a:fillRect/>
          </a:stretch>
        </p:blipFill>
        <p:spPr>
          <a:xfrm>
            <a:off x="10169306" y="4656711"/>
            <a:ext cx="1462712" cy="2022623"/>
          </a:xfrm>
          <a:prstGeom prst="rect">
            <a:avLst/>
          </a:prstGeom>
        </p:spPr>
      </p:pic>
      <p:pic>
        <p:nvPicPr>
          <p:cNvPr id="12" name="Picture 11"/>
          <p:cNvPicPr>
            <a:picLocks noChangeAspect="1"/>
          </p:cNvPicPr>
          <p:nvPr/>
        </p:nvPicPr>
        <p:blipFill>
          <a:blip r:embed="rId4"/>
          <a:stretch>
            <a:fillRect/>
          </a:stretch>
        </p:blipFill>
        <p:spPr>
          <a:xfrm>
            <a:off x="4665946" y="1372247"/>
            <a:ext cx="5238750" cy="4295775"/>
          </a:xfrm>
          <a:prstGeom prst="rect">
            <a:avLst/>
          </a:prstGeom>
        </p:spPr>
      </p:pic>
      <p:sp>
        <p:nvSpPr>
          <p:cNvPr id="13" name="TextBox 12"/>
          <p:cNvSpPr txBox="1"/>
          <p:nvPr/>
        </p:nvSpPr>
        <p:spPr>
          <a:xfrm>
            <a:off x="388890" y="1452033"/>
            <a:ext cx="3537391" cy="472744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A user logs on to the app for the first time. Consent is presented. This is basically saying:</a:t>
            </a:r>
          </a:p>
          <a:p>
            <a:pPr>
              <a:lnSpc>
                <a:spcPct val="90000"/>
              </a:lnSpc>
              <a:spcBef>
                <a:spcPct val="20000"/>
              </a:spcBef>
              <a:buSzPct val="80000"/>
            </a:pPr>
            <a:endParaRPr lang="en-US" sz="3200" dirty="0" smtClean="0">
              <a:latin typeface="+mj-lt"/>
            </a:endParaRPr>
          </a:p>
          <a:p>
            <a:pPr>
              <a:lnSpc>
                <a:spcPct val="90000"/>
              </a:lnSpc>
              <a:spcBef>
                <a:spcPct val="20000"/>
              </a:spcBef>
              <a:buSzPct val="80000"/>
            </a:pPr>
            <a:r>
              <a:rPr lang="en-US" sz="3200" dirty="0" smtClean="0">
                <a:latin typeface="+mj-lt"/>
              </a:rPr>
              <a:t>“This is what the app will do, are you ok with it?”</a:t>
            </a:r>
          </a:p>
          <a:p>
            <a:pPr>
              <a:lnSpc>
                <a:spcPct val="90000"/>
              </a:lnSpc>
              <a:spcBef>
                <a:spcPct val="20000"/>
              </a:spcBef>
              <a:buSzPct val="80000"/>
            </a:pPr>
            <a:endParaRPr lang="en-US" sz="3200" dirty="0">
              <a:latin typeface="+mj-lt"/>
            </a:endParaRPr>
          </a:p>
        </p:txBody>
      </p:sp>
    </p:spTree>
    <p:extLst>
      <p:ext uri="{BB962C8B-B14F-4D97-AF65-F5344CB8AC3E}">
        <p14:creationId xmlns:p14="http://schemas.microsoft.com/office/powerpoint/2010/main" val="1928286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5: User logs on to the app</a:t>
            </a:r>
            <a:endParaRPr lang="en-US" sz="4000" dirty="0">
              <a:solidFill>
                <a:schemeClr val="tx2"/>
              </a:solidFill>
            </a:endParaRPr>
          </a:p>
        </p:txBody>
      </p:sp>
      <p:pic>
        <p:nvPicPr>
          <p:cNvPr id="9" name="Picture 8"/>
          <p:cNvPicPr>
            <a:picLocks noChangeAspect="1"/>
          </p:cNvPicPr>
          <p:nvPr/>
        </p:nvPicPr>
        <p:blipFill>
          <a:blip r:embed="rId3"/>
          <a:stretch>
            <a:fillRect/>
          </a:stretch>
        </p:blipFill>
        <p:spPr>
          <a:xfrm>
            <a:off x="10169306" y="4656711"/>
            <a:ext cx="1462712" cy="2022623"/>
          </a:xfrm>
          <a:prstGeom prst="rect">
            <a:avLst/>
          </a:prstGeom>
        </p:spPr>
      </p:pic>
      <p:sp>
        <p:nvSpPr>
          <p:cNvPr id="13" name="TextBox 12"/>
          <p:cNvSpPr txBox="1"/>
          <p:nvPr/>
        </p:nvSpPr>
        <p:spPr>
          <a:xfrm>
            <a:off x="388890" y="1452033"/>
            <a:ext cx="3537391" cy="4530471"/>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If the user is the global admin for the Azure tenant, the consent asks if the admin wants to grant permissions for the app across all users of that organization.</a:t>
            </a:r>
          </a:p>
          <a:p>
            <a:pPr>
              <a:lnSpc>
                <a:spcPct val="90000"/>
              </a:lnSpc>
              <a:spcBef>
                <a:spcPct val="20000"/>
              </a:spcBef>
              <a:buSzPct val="80000"/>
            </a:pPr>
            <a:endParaRPr lang="en-US" sz="3200" dirty="0">
              <a:latin typeface="+mj-lt"/>
            </a:endParaRPr>
          </a:p>
        </p:txBody>
      </p:sp>
      <p:pic>
        <p:nvPicPr>
          <p:cNvPr id="7" name="Picture 6"/>
          <p:cNvPicPr>
            <a:picLocks noChangeAspect="1"/>
          </p:cNvPicPr>
          <p:nvPr/>
        </p:nvPicPr>
        <p:blipFill>
          <a:blip r:embed="rId4"/>
          <a:stretch>
            <a:fillRect/>
          </a:stretch>
        </p:blipFill>
        <p:spPr>
          <a:xfrm>
            <a:off x="4731870" y="1452033"/>
            <a:ext cx="5153025" cy="4267200"/>
          </a:xfrm>
          <a:prstGeom prst="rect">
            <a:avLst/>
          </a:prstGeom>
        </p:spPr>
      </p:pic>
      <p:sp>
        <p:nvSpPr>
          <p:cNvPr id="2" name="TextBox 1"/>
          <p:cNvSpPr txBox="1"/>
          <p:nvPr/>
        </p:nvSpPr>
        <p:spPr>
          <a:xfrm>
            <a:off x="10809357" y="5349901"/>
            <a:ext cx="822661" cy="369332"/>
          </a:xfrm>
          <a:prstGeom prst="rect">
            <a:avLst/>
          </a:prstGeom>
          <a:noFill/>
        </p:spPr>
        <p:txBody>
          <a:bodyPr wrap="none" rtlCol="0">
            <a:spAutoFit/>
          </a:bodyPr>
          <a:lstStyle/>
          <a:p>
            <a:r>
              <a:rPr lang="pt-BR" dirty="0" err="1" smtClean="0"/>
              <a:t>admin</a:t>
            </a:r>
            <a:endParaRPr lang="en-US" dirty="0"/>
          </a:p>
        </p:txBody>
      </p:sp>
    </p:spTree>
    <p:extLst>
      <p:ext uri="{BB962C8B-B14F-4D97-AF65-F5344CB8AC3E}">
        <p14:creationId xmlns:p14="http://schemas.microsoft.com/office/powerpoint/2010/main" val="2482527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4963"/>
            <a:ext cx="11152188" cy="1495425"/>
          </a:xfrm>
          <a:prstGeom prst="rect">
            <a:avLst/>
          </a:prstGeom>
        </p:spPr>
        <p:txBody>
          <a:bodyPr>
            <a:normAutofit fontScale="90000"/>
          </a:bodyPr>
          <a:lstStyle/>
          <a:p>
            <a:r>
              <a:rPr lang="en-US" dirty="0" smtClean="0">
                <a:solidFill>
                  <a:schemeClr val="tx1"/>
                </a:solidFill>
              </a:rPr>
              <a:t>Go to app access panel:</a:t>
            </a:r>
            <a:br>
              <a:rPr lang="en-US" dirty="0" smtClean="0">
                <a:solidFill>
                  <a:schemeClr val="tx1"/>
                </a:solidFill>
              </a:rPr>
            </a:br>
            <a:r>
              <a:rPr lang="en-US" dirty="0">
                <a:solidFill>
                  <a:schemeClr val="tx1"/>
                </a:solidFill>
              </a:rPr>
              <a:t>http://myapps.microsoft.com/</a:t>
            </a:r>
          </a:p>
        </p:txBody>
      </p:sp>
      <p:sp>
        <p:nvSpPr>
          <p:cNvPr id="3" name="Content Placeholder 2"/>
          <p:cNvSpPr>
            <a:spLocks noGrp="1"/>
          </p:cNvSpPr>
          <p:nvPr>
            <p:ph idx="4294967295"/>
          </p:nvPr>
        </p:nvSpPr>
        <p:spPr>
          <a:xfrm>
            <a:off x="0" y="3763963"/>
            <a:ext cx="11152188" cy="2098675"/>
          </a:xfrm>
          <a:prstGeom prst="rect">
            <a:avLst/>
          </a:prstGeom>
        </p:spPr>
        <p:txBody>
          <a:bodyPr/>
          <a:lstStyle/>
          <a:p>
            <a:r>
              <a:rPr lang="en-US" dirty="0" smtClean="0">
                <a:solidFill>
                  <a:schemeClr val="tx1"/>
                </a:solidFill>
              </a:rPr>
              <a:t>Where users see apps they have access to</a:t>
            </a:r>
          </a:p>
          <a:p>
            <a:r>
              <a:rPr lang="en-US" dirty="0" smtClean="0">
                <a:solidFill>
                  <a:schemeClr val="tx1"/>
                </a:solidFill>
              </a:rPr>
              <a:t>Includes apps they’ve consented to</a:t>
            </a:r>
          </a:p>
          <a:p>
            <a:r>
              <a:rPr lang="en-US" dirty="0" smtClean="0">
                <a:solidFill>
                  <a:schemeClr val="tx1"/>
                </a:solidFill>
              </a:rPr>
              <a:t>Users can revoke consented apps</a:t>
            </a:r>
            <a:endParaRPr lang="en-US" dirty="0">
              <a:solidFill>
                <a:schemeClr val="tx1"/>
              </a:solidFill>
            </a:endParaRPr>
          </a:p>
        </p:txBody>
      </p:sp>
      <p:sp>
        <p:nvSpPr>
          <p:cNvPr id="4" name="Title 4"/>
          <p:cNvSpPr txBox="1">
            <a:spLocks/>
          </p:cNvSpPr>
          <p:nvPr/>
        </p:nvSpPr>
        <p:spPr>
          <a:xfrm>
            <a:off x="0" y="196011"/>
            <a:ext cx="11034445" cy="7455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4000" spc="-100" dirty="0">
                <a:ln w="3175">
                  <a:noFill/>
                </a:ln>
                <a:solidFill>
                  <a:schemeClr val="tx2"/>
                </a:solidFill>
                <a:ea typeface="+mn-ea"/>
                <a:cs typeface="Segoe UI" pitchFamily="34" charset="0"/>
              </a:rPr>
              <a:t>Step</a:t>
            </a:r>
            <a:r>
              <a:rPr lang="en-US" sz="4000" dirty="0" smtClean="0">
                <a:solidFill>
                  <a:schemeClr val="tx2"/>
                </a:solidFill>
              </a:rPr>
              <a:t> 6 (optional): What if I change my mind later?</a:t>
            </a:r>
            <a:endParaRPr lang="en-US" sz="4000" dirty="0">
              <a:solidFill>
                <a:schemeClr val="tx2"/>
              </a:solidFill>
            </a:endParaRPr>
          </a:p>
        </p:txBody>
      </p:sp>
    </p:spTree>
    <p:extLst>
      <p:ext uri="{BB962C8B-B14F-4D97-AF65-F5344CB8AC3E}">
        <p14:creationId xmlns:p14="http://schemas.microsoft.com/office/powerpoint/2010/main" val="32049038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4800" dirty="0" smtClean="0">
                <a:solidFill>
                  <a:schemeClr val="bg2"/>
                </a:solidFill>
              </a:rPr>
              <a:t>Implementation </a:t>
            </a:r>
            <a:r>
              <a:rPr lang="en-US" sz="4800" dirty="0" smtClean="0">
                <a:solidFill>
                  <a:schemeClr val="bg2"/>
                </a:solidFill>
              </a:rPr>
              <a:t>details</a:t>
            </a:r>
            <a:endParaRPr lang="en-US" sz="4800" dirty="0">
              <a:solidFill>
                <a:schemeClr val="bg2"/>
              </a:solidFill>
            </a:endParaRPr>
          </a:p>
        </p:txBody>
      </p:sp>
      <p:sp>
        <p:nvSpPr>
          <p:cNvPr id="3" name="Text Placeholder 2"/>
          <p:cNvSpPr>
            <a:spLocks noGrp="1"/>
          </p:cNvSpPr>
          <p:nvPr>
            <p:ph type="body" sz="quarter" idx="10"/>
          </p:nvPr>
        </p:nvSpPr>
        <p:spPr/>
        <p:txBody>
          <a:bodyPr/>
          <a:lstStyle/>
          <a:p>
            <a:r>
              <a:rPr lang="en-US" sz="2400" dirty="0" smtClean="0">
                <a:solidFill>
                  <a:schemeClr val="bg2"/>
                </a:solidFill>
              </a:rPr>
              <a:t>Let’s </a:t>
            </a:r>
            <a:r>
              <a:rPr lang="en-US" sz="2400" dirty="0">
                <a:solidFill>
                  <a:schemeClr val="bg2"/>
                </a:solidFill>
              </a:rPr>
              <a:t>dive deeper into the Rabbit’s hole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594" y="4099278"/>
            <a:ext cx="1230813" cy="1308827"/>
          </a:xfrm>
          <a:prstGeom prst="rect">
            <a:avLst/>
          </a:prstGeom>
        </p:spPr>
      </p:pic>
    </p:spTree>
    <p:extLst>
      <p:ext uri="{BB962C8B-B14F-4D97-AF65-F5344CB8AC3E}">
        <p14:creationId xmlns:p14="http://schemas.microsoft.com/office/powerpoint/2010/main" val="698288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7013"/>
            <a:ext cx="11147425" cy="746125"/>
          </a:xfrm>
          <a:prstGeom prst="rect">
            <a:avLst/>
          </a:prstGeom>
        </p:spPr>
        <p:txBody>
          <a:bodyPr>
            <a:noAutofit/>
          </a:bodyPr>
          <a:lstStyle/>
          <a:p>
            <a:pPr algn="l"/>
            <a:r>
              <a:rPr lang="en-US" sz="4400" dirty="0" smtClean="0"/>
              <a:t>Active Directory Authentication Library (ADAL)</a:t>
            </a:r>
            <a:endParaRPr lang="en-US" sz="4400" dirty="0"/>
          </a:p>
        </p:txBody>
      </p:sp>
      <p:sp>
        <p:nvSpPr>
          <p:cNvPr id="3" name="Content Placeholder 2"/>
          <p:cNvSpPr>
            <a:spLocks noGrp="1"/>
          </p:cNvSpPr>
          <p:nvPr>
            <p:ph idx="4294967295"/>
          </p:nvPr>
        </p:nvSpPr>
        <p:spPr>
          <a:xfrm>
            <a:off x="633413" y="1449388"/>
            <a:ext cx="11558587" cy="2978150"/>
          </a:xfrm>
          <a:prstGeom prst="rect">
            <a:avLst/>
          </a:prstGeom>
        </p:spPr>
        <p:txBody>
          <a:bodyPr>
            <a:noAutofit/>
          </a:bodyPr>
          <a:lstStyle/>
          <a:p>
            <a:pPr marL="0" indent="0">
              <a:buNone/>
            </a:pPr>
            <a:r>
              <a:rPr lang="en-US" sz="2400" dirty="0" smtClean="0">
                <a:latin typeface="+mj-lt"/>
              </a:rPr>
              <a:t>string </a:t>
            </a:r>
            <a:r>
              <a:rPr lang="en-US" sz="2400" dirty="0" err="1">
                <a:latin typeface="+mj-lt"/>
              </a:rPr>
              <a:t>clientId</a:t>
            </a:r>
            <a:r>
              <a:rPr lang="en-US" sz="2400" dirty="0">
                <a:latin typeface="+mj-lt"/>
              </a:rPr>
              <a:t> = "[Enter client ID as obtained from Azure Portal]";</a:t>
            </a:r>
          </a:p>
          <a:p>
            <a:pPr marL="0" indent="0">
              <a:buNone/>
            </a:pPr>
            <a:r>
              <a:rPr lang="en-US" sz="2400" dirty="0">
                <a:latin typeface="+mj-lt"/>
              </a:rPr>
              <a:t>string authority = "https://</a:t>
            </a:r>
            <a:r>
              <a:rPr lang="en-US" sz="2400" dirty="0" smtClean="0">
                <a:latin typeface="+mj-lt"/>
              </a:rPr>
              <a:t>login.windows.net/[your </a:t>
            </a:r>
            <a:r>
              <a:rPr lang="en-US" sz="2400" dirty="0">
                <a:latin typeface="+mj-lt"/>
              </a:rPr>
              <a:t>tenant </a:t>
            </a:r>
            <a:r>
              <a:rPr lang="en-US" sz="2400" dirty="0" smtClean="0">
                <a:latin typeface="+mj-lt"/>
              </a:rPr>
              <a:t>name]"; </a:t>
            </a:r>
          </a:p>
          <a:p>
            <a:pPr marL="0" indent="0">
              <a:buNone/>
            </a:pPr>
            <a:r>
              <a:rPr lang="en-US" sz="2400" dirty="0" smtClean="0">
                <a:latin typeface="+mj-lt"/>
              </a:rPr>
              <a:t>string </a:t>
            </a:r>
            <a:r>
              <a:rPr lang="en-US" sz="2400" dirty="0" err="1" smtClean="0">
                <a:latin typeface="+mj-lt"/>
              </a:rPr>
              <a:t>myURI</a:t>
            </a:r>
            <a:r>
              <a:rPr lang="en-US" sz="2400" dirty="0" smtClean="0">
                <a:latin typeface="+mj-lt"/>
              </a:rPr>
              <a:t> </a:t>
            </a:r>
            <a:r>
              <a:rPr lang="en-US" sz="2400" dirty="0">
                <a:latin typeface="+mj-lt"/>
              </a:rPr>
              <a:t>= "[Enter App ID URI of your service]";</a:t>
            </a:r>
          </a:p>
          <a:p>
            <a:pPr marL="0" indent="0">
              <a:buNone/>
            </a:pPr>
            <a:endParaRPr lang="en-US" sz="2400" dirty="0">
              <a:latin typeface="+mj-lt"/>
            </a:endParaRPr>
          </a:p>
          <a:p>
            <a:pPr marL="0" indent="0">
              <a:buNone/>
            </a:pPr>
            <a:r>
              <a:rPr lang="en-US" sz="2400" dirty="0" err="1">
                <a:latin typeface="+mj-lt"/>
              </a:rPr>
              <a:t>AuthenticationContext</a:t>
            </a:r>
            <a:r>
              <a:rPr lang="en-US" sz="2400" dirty="0">
                <a:latin typeface="+mj-lt"/>
              </a:rPr>
              <a:t> </a:t>
            </a:r>
            <a:r>
              <a:rPr lang="en-US" sz="2400" dirty="0" err="1">
                <a:latin typeface="+mj-lt"/>
              </a:rPr>
              <a:t>authContext</a:t>
            </a:r>
            <a:r>
              <a:rPr lang="en-US" sz="2400" dirty="0">
                <a:latin typeface="+mj-lt"/>
              </a:rPr>
              <a:t> = </a:t>
            </a:r>
            <a:r>
              <a:rPr lang="en-US" sz="2400" dirty="0" smtClean="0">
                <a:latin typeface="+mj-lt"/>
              </a:rPr>
              <a:t>new </a:t>
            </a:r>
            <a:r>
              <a:rPr lang="en-US" sz="2400" dirty="0" err="1">
                <a:latin typeface="+mj-lt"/>
              </a:rPr>
              <a:t>AuthenticationContext</a:t>
            </a:r>
            <a:r>
              <a:rPr lang="en-US" sz="2400" dirty="0">
                <a:latin typeface="+mj-lt"/>
              </a:rPr>
              <a:t>(authority);</a:t>
            </a:r>
          </a:p>
          <a:p>
            <a:pPr marL="0" indent="0">
              <a:buNone/>
            </a:pPr>
            <a:r>
              <a:rPr lang="en-US" sz="2400" dirty="0" err="1">
                <a:latin typeface="+mj-lt"/>
              </a:rPr>
              <a:t>AuthenticationResult</a:t>
            </a:r>
            <a:r>
              <a:rPr lang="en-US" sz="2400" dirty="0">
                <a:latin typeface="+mj-lt"/>
              </a:rPr>
              <a:t> result = await </a:t>
            </a:r>
            <a:r>
              <a:rPr lang="en-US" sz="2400" dirty="0" err="1" smtClean="0">
                <a:latin typeface="+mj-lt"/>
              </a:rPr>
              <a:t>authContext.AcquireTokenAsync</a:t>
            </a:r>
            <a:r>
              <a:rPr lang="en-US" sz="2400" dirty="0" smtClean="0">
                <a:latin typeface="+mj-lt"/>
              </a:rPr>
              <a:t>(</a:t>
            </a:r>
            <a:r>
              <a:rPr lang="en-US" sz="2400" dirty="0" err="1" smtClean="0">
                <a:latin typeface="+mj-lt"/>
              </a:rPr>
              <a:t>myURI</a:t>
            </a:r>
            <a:r>
              <a:rPr lang="en-US" sz="2400" dirty="0" smtClean="0">
                <a:latin typeface="+mj-lt"/>
              </a:rPr>
              <a:t>, </a:t>
            </a:r>
            <a:r>
              <a:rPr lang="en-US" sz="2400" dirty="0" err="1" smtClean="0">
                <a:latin typeface="+mj-lt"/>
              </a:rPr>
              <a:t>clientId</a:t>
            </a:r>
            <a:r>
              <a:rPr lang="en-US" sz="2400" dirty="0">
                <a:latin typeface="+mj-lt"/>
              </a:rPr>
              <a:t>);</a:t>
            </a:r>
          </a:p>
        </p:txBody>
      </p:sp>
      <p:pic>
        <p:nvPicPr>
          <p:cNvPr id="4" name="Picture 3"/>
          <p:cNvPicPr>
            <a:picLocks noChangeAspect="1"/>
          </p:cNvPicPr>
          <p:nvPr/>
        </p:nvPicPr>
        <p:blipFill>
          <a:blip r:embed="rId2"/>
          <a:stretch>
            <a:fillRect/>
          </a:stretch>
        </p:blipFill>
        <p:spPr>
          <a:xfrm>
            <a:off x="5013592" y="4719731"/>
            <a:ext cx="6238875" cy="1438275"/>
          </a:xfrm>
          <a:prstGeom prst="rect">
            <a:avLst/>
          </a:prstGeom>
        </p:spPr>
      </p:pic>
      <p:sp>
        <p:nvSpPr>
          <p:cNvPr id="5" name="Oval 4"/>
          <p:cNvSpPr/>
          <p:nvPr/>
        </p:nvSpPr>
        <p:spPr>
          <a:xfrm>
            <a:off x="6708618" y="5504507"/>
            <a:ext cx="3150606" cy="733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4549" y="1266748"/>
            <a:ext cx="8931349" cy="668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865753" y="4962617"/>
            <a:ext cx="4801383" cy="952501"/>
          </a:xfrm>
          <a:prstGeom prst="rect">
            <a:avLst/>
          </a:prstGeom>
        </p:spPr>
      </p:pic>
      <p:sp>
        <p:nvSpPr>
          <p:cNvPr id="12" name="Rectangle 11"/>
          <p:cNvSpPr/>
          <p:nvPr/>
        </p:nvSpPr>
        <p:spPr>
          <a:xfrm>
            <a:off x="6171582" y="1935126"/>
            <a:ext cx="2689785" cy="474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270727" y="5153010"/>
            <a:ext cx="2936512" cy="571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3255038" y="4639899"/>
            <a:ext cx="6496050" cy="981075"/>
          </a:xfrm>
          <a:prstGeom prst="rect">
            <a:avLst/>
          </a:prstGeom>
        </p:spPr>
      </p:pic>
      <p:sp>
        <p:nvSpPr>
          <p:cNvPr id="15" name="Oval 14"/>
          <p:cNvSpPr/>
          <p:nvPr/>
        </p:nvSpPr>
        <p:spPr>
          <a:xfrm>
            <a:off x="5477662" y="4973917"/>
            <a:ext cx="3196858" cy="902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567650" y="2172578"/>
            <a:ext cx="4504460" cy="773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52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2" grpId="0" animBg="1"/>
      <p:bldP spid="12" grpId="1" animBg="1"/>
      <p:bldP spid="13" grpId="0" animBg="1"/>
      <p:bldP spid="13" grpId="1" animBg="1"/>
      <p:bldP spid="15" grpId="0" animBg="1"/>
      <p:bldP spid="15" grpId="1" animBg="1"/>
      <p:bldP spid="16" grpId="0" animBg="1"/>
      <p:bldP spid="1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pPr algn="l"/>
            <a:r>
              <a:rPr lang="en-US" dirty="0" smtClean="0"/>
              <a:t>Graph API</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600" dirty="0">
                <a:latin typeface="+mj-lt"/>
              </a:rPr>
              <a:t>RESTful interface to Azure Active Directory</a:t>
            </a:r>
          </a:p>
          <a:p>
            <a:pPr lvl="1"/>
            <a:r>
              <a:rPr lang="en-US" sz="2800" dirty="0">
                <a:latin typeface="+mj-lt"/>
              </a:rPr>
              <a:t>Tenant Specific – queries are scoped to individual tenant context</a:t>
            </a:r>
          </a:p>
          <a:p>
            <a:pPr lvl="1"/>
            <a:r>
              <a:rPr lang="en-US" sz="2800" dirty="0">
                <a:latin typeface="+mj-lt"/>
              </a:rPr>
              <a:t>Programmatic access to directory objects such as </a:t>
            </a:r>
            <a:r>
              <a:rPr lang="en-US" sz="2800" u="sng" dirty="0" smtClean="0">
                <a:latin typeface="+mj-lt"/>
              </a:rPr>
              <a:t>Users, Groups, Contacts, Tenant Information, Roles, Applications and Permissions</a:t>
            </a:r>
          </a:p>
          <a:p>
            <a:pPr lvl="1"/>
            <a:r>
              <a:rPr lang="en-US" sz="2800" dirty="0" smtClean="0">
                <a:latin typeface="+mj-lt"/>
              </a:rPr>
              <a:t>Access relationships: members, </a:t>
            </a:r>
            <a:r>
              <a:rPr lang="en-US" sz="2800" dirty="0" err="1" smtClean="0">
                <a:latin typeface="+mj-lt"/>
              </a:rPr>
              <a:t>memberOf</a:t>
            </a:r>
            <a:r>
              <a:rPr lang="en-US" sz="2800" dirty="0" smtClean="0">
                <a:latin typeface="+mj-lt"/>
              </a:rPr>
              <a:t>, manager, </a:t>
            </a:r>
            <a:r>
              <a:rPr lang="en-US" sz="2800" dirty="0" err="1" smtClean="0">
                <a:latin typeface="+mj-lt"/>
              </a:rPr>
              <a:t>directReports</a:t>
            </a:r>
            <a:endParaRPr lang="en-US" sz="2800" dirty="0" smtClean="0">
              <a:latin typeface="+mj-lt"/>
            </a:endParaRPr>
          </a:p>
          <a:p>
            <a:r>
              <a:rPr lang="en-US" sz="3200" dirty="0" smtClean="0">
                <a:latin typeface="+mj-lt"/>
              </a:rPr>
              <a:t>OAuth </a:t>
            </a:r>
            <a:r>
              <a:rPr lang="en-US" sz="3200" dirty="0">
                <a:latin typeface="+mj-lt"/>
              </a:rPr>
              <a:t>2.0 Support</a:t>
            </a:r>
          </a:p>
          <a:p>
            <a:pPr lvl="1"/>
            <a:r>
              <a:rPr lang="en-US" sz="2800" dirty="0">
                <a:latin typeface="+mj-lt"/>
              </a:rPr>
              <a:t>Both Client Credentials and Authorization Code </a:t>
            </a:r>
            <a:r>
              <a:rPr lang="en-US" sz="2800" dirty="0" smtClean="0">
                <a:latin typeface="+mj-lt"/>
              </a:rPr>
              <a:t>flow</a:t>
            </a:r>
            <a:endParaRPr lang="en-US" sz="2800" dirty="0">
              <a:latin typeface="+mj-lt"/>
            </a:endParaRPr>
          </a:p>
        </p:txBody>
      </p:sp>
    </p:spTree>
    <p:extLst>
      <p:ext uri="{BB962C8B-B14F-4D97-AF65-F5344CB8AC3E}">
        <p14:creationId xmlns:p14="http://schemas.microsoft.com/office/powerpoint/2010/main" val="102732971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p:cNvSpPr>
            <a:spLocks noGrp="1"/>
          </p:cNvSpPr>
          <p:nvPr>
            <p:ph type="ctrTitle" idx="4294967295"/>
          </p:nvPr>
        </p:nvSpPr>
        <p:spPr>
          <a:xfrm>
            <a:off x="881743" y="914400"/>
            <a:ext cx="10151382" cy="5029200"/>
          </a:xfrm>
          <a:prstGeom prst="rect">
            <a:avLst/>
          </a:prstGeom>
        </p:spPr>
        <p:txBody>
          <a:bodyPr>
            <a:noAutofit/>
          </a:bodyPr>
          <a:lstStyle/>
          <a:p>
            <a:r>
              <a:rPr lang="en-US" sz="3200" dirty="0" smtClean="0">
                <a:solidFill>
                  <a:schemeClr val="tx2">
                    <a:lumMod val="50000"/>
                  </a:schemeClr>
                </a:solidFill>
              </a:rPr>
              <a:t>Speaker note:</a:t>
            </a:r>
            <a:br>
              <a:rPr lang="en-US" sz="3200" dirty="0" smtClean="0">
                <a:solidFill>
                  <a:schemeClr val="tx2">
                    <a:lumMod val="50000"/>
                  </a:schemeClr>
                </a:solidFill>
              </a:rPr>
            </a:br>
            <a:r>
              <a:rPr lang="en-US" sz="3200" dirty="0" smtClean="0">
                <a:solidFill>
                  <a:schemeClr val="tx2">
                    <a:lumMod val="50000"/>
                  </a:schemeClr>
                </a:solidFill>
              </a:rPr>
              <a:t/>
            </a:r>
            <a:br>
              <a:rPr lang="en-US" sz="3200" dirty="0" smtClean="0">
                <a:solidFill>
                  <a:schemeClr val="tx2">
                    <a:lumMod val="50000"/>
                  </a:schemeClr>
                </a:solidFill>
              </a:rPr>
            </a:br>
            <a:r>
              <a:rPr lang="en-US" sz="3200" dirty="0">
                <a:solidFill>
                  <a:schemeClr val="tx2">
                    <a:lumMod val="50000"/>
                  </a:schemeClr>
                </a:solidFill>
              </a:rPr>
              <a:t/>
            </a:r>
            <a:br>
              <a:rPr lang="en-US" sz="3200" dirty="0">
                <a:solidFill>
                  <a:schemeClr val="tx2">
                    <a:lumMod val="50000"/>
                  </a:schemeClr>
                </a:solidFill>
              </a:rPr>
            </a:br>
            <a:r>
              <a:rPr lang="en-US" sz="3200" dirty="0" smtClean="0">
                <a:solidFill>
                  <a:schemeClr val="tx2">
                    <a:lumMod val="50000"/>
                  </a:schemeClr>
                </a:solidFill>
              </a:rPr>
              <a:t>Video - High quality: </a:t>
            </a:r>
            <a:r>
              <a:rPr lang="en-US" sz="3200" dirty="0" smtClean="0">
                <a:solidFill>
                  <a:schemeClr val="tx2">
                    <a:lumMod val="50000"/>
                  </a:schemeClr>
                </a:solidFill>
                <a:hlinkClick r:id="rId3"/>
              </a:rPr>
              <a:t>http</a:t>
            </a:r>
            <a:r>
              <a:rPr lang="en-US" sz="3200" dirty="0">
                <a:solidFill>
                  <a:schemeClr val="tx2">
                    <a:lumMod val="50000"/>
                  </a:schemeClr>
                </a:solidFill>
                <a:hlinkClick r:id="rId3"/>
              </a:rPr>
              <a:t>://</a:t>
            </a:r>
            <a:r>
              <a:rPr lang="en-US" sz="3200" dirty="0" smtClean="0">
                <a:solidFill>
                  <a:schemeClr val="tx2">
                    <a:lumMod val="50000"/>
                  </a:schemeClr>
                </a:solidFill>
                <a:hlinkClick r:id="rId3"/>
              </a:rPr>
              <a:t>video.ch9.ms/ch9/79da/bec2e49e-ce8c-49d0-bc63-fc3cdb3079da/AzureO365Identity_high.mp4</a:t>
            </a:r>
            <a:r>
              <a:rPr lang="en-US" sz="3200" dirty="0" smtClean="0">
                <a:solidFill>
                  <a:schemeClr val="tx2">
                    <a:lumMod val="50000"/>
                  </a:schemeClr>
                </a:solidFill>
              </a:rPr>
              <a:t> </a:t>
            </a:r>
            <a:br>
              <a:rPr lang="en-US" sz="3200" dirty="0" smtClean="0">
                <a:solidFill>
                  <a:schemeClr val="tx2">
                    <a:lumMod val="50000"/>
                  </a:schemeClr>
                </a:solidFill>
              </a:rPr>
            </a:br>
            <a:r>
              <a:rPr lang="en-US" sz="3200" dirty="0">
                <a:solidFill>
                  <a:schemeClr val="tx2">
                    <a:lumMod val="50000"/>
                  </a:schemeClr>
                </a:solidFill>
              </a:rPr>
              <a:t/>
            </a:r>
            <a:br>
              <a:rPr lang="en-US" sz="3200" dirty="0">
                <a:solidFill>
                  <a:schemeClr val="tx2">
                    <a:lumMod val="50000"/>
                  </a:schemeClr>
                </a:solidFill>
              </a:rPr>
            </a:br>
            <a:r>
              <a:rPr lang="en-US" sz="3200" dirty="0" smtClean="0">
                <a:solidFill>
                  <a:schemeClr val="tx2">
                    <a:lumMod val="50000"/>
                  </a:schemeClr>
                </a:solidFill>
              </a:rPr>
              <a:t>Video - Mid quality: </a:t>
            </a:r>
            <a:r>
              <a:rPr lang="en-US" sz="3200" dirty="0" smtClean="0">
                <a:solidFill>
                  <a:schemeClr val="tx2">
                    <a:lumMod val="50000"/>
                  </a:schemeClr>
                </a:solidFill>
                <a:hlinkClick r:id="rId4"/>
              </a:rPr>
              <a:t>http</a:t>
            </a:r>
            <a:r>
              <a:rPr lang="en-US" sz="3200" dirty="0">
                <a:solidFill>
                  <a:schemeClr val="tx2">
                    <a:lumMod val="50000"/>
                  </a:schemeClr>
                </a:solidFill>
                <a:hlinkClick r:id="rId4"/>
              </a:rPr>
              <a:t>://</a:t>
            </a:r>
            <a:r>
              <a:rPr lang="en-US" sz="3200" dirty="0" smtClean="0">
                <a:solidFill>
                  <a:schemeClr val="tx2">
                    <a:lumMod val="50000"/>
                  </a:schemeClr>
                </a:solidFill>
                <a:hlinkClick r:id="rId4"/>
              </a:rPr>
              <a:t>video.ch9.ms/ch9/79da/bec2e49e-ce8c-49d0-bc63-fc3cdb3079da/AzureO365Identity_mid.mp4</a:t>
            </a:r>
            <a:r>
              <a:rPr lang="en-US" sz="3200" dirty="0" smtClean="0">
                <a:solidFill>
                  <a:schemeClr val="tx2">
                    <a:lumMod val="50000"/>
                  </a:schemeClr>
                </a:solidFill>
              </a:rPr>
              <a:t>  </a:t>
            </a:r>
            <a:br>
              <a:rPr lang="en-US" sz="3200" dirty="0" smtClean="0">
                <a:solidFill>
                  <a:schemeClr val="tx2">
                    <a:lumMod val="50000"/>
                  </a:schemeClr>
                </a:solidFill>
              </a:rPr>
            </a:br>
            <a:r>
              <a:rPr lang="en-US" sz="3200" dirty="0">
                <a:solidFill>
                  <a:schemeClr val="tx2">
                    <a:lumMod val="50000"/>
                  </a:schemeClr>
                </a:solidFill>
              </a:rPr>
              <a:t/>
            </a:r>
            <a:br>
              <a:rPr lang="en-US" sz="3200" dirty="0">
                <a:solidFill>
                  <a:schemeClr val="tx2">
                    <a:lumMod val="50000"/>
                  </a:schemeClr>
                </a:solidFill>
              </a:rPr>
            </a:br>
            <a:r>
              <a:rPr lang="en-US" sz="3200" dirty="0" smtClean="0">
                <a:solidFill>
                  <a:schemeClr val="tx2">
                    <a:lumMod val="50000"/>
                  </a:schemeClr>
                </a:solidFill>
              </a:rPr>
              <a:t>(optionally you can un-hide the next few slides and walk the story without the video)</a:t>
            </a:r>
            <a:endParaRPr lang="en-US" sz="3200" dirty="0">
              <a:solidFill>
                <a:schemeClr val="tx2">
                  <a:lumMod val="50000"/>
                </a:schemeClr>
              </a:solidFill>
            </a:endParaRPr>
          </a:p>
        </p:txBody>
      </p:sp>
    </p:spTree>
    <p:extLst>
      <p:ext uri="{BB962C8B-B14F-4D97-AF65-F5344CB8AC3E}">
        <p14:creationId xmlns:p14="http://schemas.microsoft.com/office/powerpoint/2010/main" val="2596159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pPr algn="l"/>
            <a:r>
              <a:rPr lang="en-US" dirty="0" smtClean="0"/>
              <a:t>Graph API</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600" dirty="0" smtClean="0">
                <a:latin typeface="+mj-lt"/>
              </a:rPr>
              <a:t>Requests </a:t>
            </a:r>
            <a:r>
              <a:rPr lang="en-US" sz="3600" dirty="0">
                <a:latin typeface="+mj-lt"/>
              </a:rPr>
              <a:t>use standard HTTP methods</a:t>
            </a:r>
          </a:p>
          <a:p>
            <a:pPr lvl="1"/>
            <a:r>
              <a:rPr lang="en-US" sz="2800" dirty="0">
                <a:latin typeface="+mj-lt"/>
              </a:rPr>
              <a:t>GET, POST, PATCH, DELETE to </a:t>
            </a:r>
            <a:r>
              <a:rPr lang="en-US" sz="2800" u="sng" dirty="0">
                <a:latin typeface="+mj-lt"/>
              </a:rPr>
              <a:t>create, read, update, and delete</a:t>
            </a:r>
          </a:p>
          <a:p>
            <a:pPr lvl="1"/>
            <a:r>
              <a:rPr lang="en-US" sz="2800" dirty="0">
                <a:latin typeface="+mj-lt"/>
              </a:rPr>
              <a:t>Response support JSON, XML, standard HTTP status codes</a:t>
            </a:r>
          </a:p>
          <a:p>
            <a:pPr lvl="1"/>
            <a:r>
              <a:rPr lang="en-US" sz="2800" dirty="0">
                <a:latin typeface="+mj-lt"/>
              </a:rPr>
              <a:t>Compatible with OData </a:t>
            </a:r>
            <a:r>
              <a:rPr lang="en-US" sz="2800" dirty="0" smtClean="0">
                <a:latin typeface="+mj-lt"/>
              </a:rPr>
              <a:t>V3</a:t>
            </a:r>
            <a:endParaRPr lang="en-US" sz="2800" dirty="0">
              <a:latin typeface="+mj-lt"/>
            </a:endParaRPr>
          </a:p>
        </p:txBody>
      </p:sp>
    </p:spTree>
    <p:extLst>
      <p:ext uri="{BB962C8B-B14F-4D97-AF65-F5344CB8AC3E}">
        <p14:creationId xmlns:p14="http://schemas.microsoft.com/office/powerpoint/2010/main" val="278658327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40315" y="3427807"/>
            <a:ext cx="10511370" cy="1159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01" tIns="45701" rIns="45701" bIns="45701" rtlCol="0" anchor="ctr">
            <a:spAutoFit/>
          </a:bodyPr>
          <a:lstStyle/>
          <a:p>
            <a:r>
              <a:rPr lang="en-US" sz="3399" dirty="0">
                <a:solidFill>
                  <a:schemeClr val="bg1">
                    <a:lumMod val="75000"/>
                  </a:schemeClr>
                </a:solidFill>
              </a:rPr>
              <a:t>https://graph.windows.net/</a:t>
            </a:r>
            <a:r>
              <a:rPr lang="en-US" sz="3399" dirty="0">
                <a:solidFill>
                  <a:srgbClr val="7FBA00"/>
                </a:solidFill>
              </a:rPr>
              <a:t>contoso.com</a:t>
            </a:r>
            <a:r>
              <a:rPr lang="en-US" sz="3399" dirty="0">
                <a:solidFill>
                  <a:schemeClr val="bg1"/>
                </a:solidFill>
              </a:rPr>
              <a:t>/users</a:t>
            </a:r>
            <a:r>
              <a:rPr lang="en-US" sz="3399" dirty="0">
                <a:solidFill>
                  <a:srgbClr val="F15A29"/>
                </a:solidFill>
              </a:rPr>
              <a:t>?api-version=2013-04-05</a:t>
            </a:r>
            <a:r>
              <a:rPr lang="en-US" sz="3399" dirty="0">
                <a:solidFill>
                  <a:srgbClr val="FFC000"/>
                </a:solidFill>
              </a:rPr>
              <a:t>&amp;$filter=state eq ‘WA’ </a:t>
            </a:r>
          </a:p>
        </p:txBody>
      </p:sp>
      <p:sp>
        <p:nvSpPr>
          <p:cNvPr id="9" name="Rectangular Callout 8"/>
          <p:cNvSpPr/>
          <p:nvPr/>
        </p:nvSpPr>
        <p:spPr>
          <a:xfrm>
            <a:off x="840315" y="1645687"/>
            <a:ext cx="1614790" cy="1503380"/>
          </a:xfrm>
          <a:prstGeom prst="wedgeRectCallout">
            <a:avLst>
              <a:gd name="adj1" fmla="val -21910"/>
              <a:gd name="adj2" fmla="val 75705"/>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bg1">
                    <a:lumMod val="75000"/>
                  </a:schemeClr>
                </a:solidFill>
              </a:rPr>
              <a:t>Graph URL (static)</a:t>
            </a:r>
          </a:p>
        </p:txBody>
      </p:sp>
      <p:sp>
        <p:nvSpPr>
          <p:cNvPr id="10" name="Rectangular Callout 9"/>
          <p:cNvSpPr/>
          <p:nvPr/>
        </p:nvSpPr>
        <p:spPr>
          <a:xfrm>
            <a:off x="5715153" y="1645687"/>
            <a:ext cx="5150220" cy="1463403"/>
          </a:xfrm>
          <a:prstGeom prst="wedgeRectCallout">
            <a:avLst>
              <a:gd name="adj1" fmla="val 20675"/>
              <a:gd name="adj2" fmla="val 7674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chemeClr val="bg1"/>
                </a:solidFill>
              </a:rPr>
              <a:t>Specific entity type, such as users, groups, contacts, tenantDetails, roles, applications, etc.</a:t>
            </a:r>
          </a:p>
        </p:txBody>
      </p:sp>
      <p:sp>
        <p:nvSpPr>
          <p:cNvPr id="11" name="Rectangular Callout 10"/>
          <p:cNvSpPr/>
          <p:nvPr/>
        </p:nvSpPr>
        <p:spPr>
          <a:xfrm>
            <a:off x="2561742" y="1645687"/>
            <a:ext cx="3046774" cy="1463403"/>
          </a:xfrm>
          <a:prstGeom prst="wedgeRectCallout">
            <a:avLst>
              <a:gd name="adj1" fmla="val 76706"/>
              <a:gd name="adj2" fmla="val 76874"/>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rgbClr val="7FBA00"/>
                </a:solidFill>
              </a:rPr>
              <a:t>Tenant of interest – can be tenant’s verified domain or objectId.</a:t>
            </a:r>
          </a:p>
        </p:txBody>
      </p:sp>
      <p:sp>
        <p:nvSpPr>
          <p:cNvPr id="13" name="Rectangular Callout 12"/>
          <p:cNvSpPr/>
          <p:nvPr/>
        </p:nvSpPr>
        <p:spPr>
          <a:xfrm>
            <a:off x="5192924" y="4918596"/>
            <a:ext cx="6730327" cy="1463403"/>
          </a:xfrm>
          <a:prstGeom prst="wedgeRectCallout">
            <a:avLst>
              <a:gd name="adj1" fmla="val -48511"/>
              <a:gd name="adj2" fmla="val -814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99" dirty="0">
                <a:solidFill>
                  <a:srgbClr val="FFC000"/>
                </a:solidFill>
              </a:rPr>
              <a:t>Optional Odata query arguments: $filter, $top</a:t>
            </a:r>
          </a:p>
        </p:txBody>
      </p:sp>
      <p:sp>
        <p:nvSpPr>
          <p:cNvPr id="14" name="Rectangular Callout 13"/>
          <p:cNvSpPr/>
          <p:nvPr/>
        </p:nvSpPr>
        <p:spPr>
          <a:xfrm>
            <a:off x="604300" y="4860541"/>
            <a:ext cx="3309508" cy="1620992"/>
          </a:xfrm>
          <a:prstGeom prst="wedgeRectCallout">
            <a:avLst>
              <a:gd name="adj1" fmla="val -27787"/>
              <a:gd name="adj2" fmla="val -73156"/>
            </a:avLst>
          </a:prstGeom>
          <a:noFill/>
          <a:ln>
            <a:solidFill>
              <a:srgbClr val="F15A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rgbClr val="F15A29"/>
                </a:solidFill>
              </a:rPr>
              <a:t>API version – “2013-04-05” is the 1.0 version</a:t>
            </a:r>
          </a:p>
          <a:p>
            <a:r>
              <a:rPr lang="en-US" sz="2744" dirty="0">
                <a:solidFill>
                  <a:srgbClr val="F15A29"/>
                </a:solidFill>
              </a:rPr>
              <a:t> </a:t>
            </a:r>
          </a:p>
        </p:txBody>
      </p:sp>
      <p:sp>
        <p:nvSpPr>
          <p:cNvPr id="12" name="Title 1"/>
          <p:cNvSpPr>
            <a:spLocks noGrp="1"/>
          </p:cNvSpPr>
          <p:nvPr>
            <p:ph type="title" idx="4294967295"/>
          </p:nvPr>
        </p:nvSpPr>
        <p:spPr>
          <a:xfrm>
            <a:off x="0" y="227013"/>
            <a:ext cx="11147425" cy="746125"/>
          </a:xfrm>
          <a:prstGeom prst="rect">
            <a:avLst/>
          </a:prstGeom>
        </p:spPr>
        <p:txBody>
          <a:bodyPr>
            <a:normAutofit fontScale="90000"/>
          </a:bodyPr>
          <a:lstStyle/>
          <a:p>
            <a:pPr algn="l"/>
            <a:r>
              <a:rPr lang="en-US" dirty="0" smtClean="0"/>
              <a:t>Graph API</a:t>
            </a:r>
            <a:endParaRPr lang="en-US" dirty="0"/>
          </a:p>
        </p:txBody>
      </p:sp>
    </p:spTree>
    <p:extLst>
      <p:ext uri="{BB962C8B-B14F-4D97-AF65-F5344CB8AC3E}">
        <p14:creationId xmlns:p14="http://schemas.microsoft.com/office/powerpoint/2010/main" val="214064046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l"/>
            <a:r>
              <a:rPr lang="en-US" dirty="0" smtClean="0"/>
              <a:t>Office 365 REST APIs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err="1" smtClean="0">
                <a:latin typeface="+mj-lt"/>
              </a:rPr>
              <a:t>RESTful</a:t>
            </a:r>
            <a:r>
              <a:rPr lang="en-US" sz="2800" dirty="0" smtClean="0">
                <a:latin typeface="+mj-lt"/>
              </a:rPr>
              <a:t> interface to Office on the cloud</a:t>
            </a:r>
          </a:p>
          <a:p>
            <a:pPr lvl="1"/>
            <a:r>
              <a:rPr lang="en-US" dirty="0" smtClean="0">
                <a:latin typeface="+mj-lt"/>
              </a:rPr>
              <a:t>File APIs for OneDrive for Business</a:t>
            </a:r>
          </a:p>
          <a:p>
            <a:pPr lvl="1"/>
            <a:r>
              <a:rPr lang="en-US" dirty="0" smtClean="0">
                <a:latin typeface="+mj-lt"/>
              </a:rPr>
              <a:t>Mail, Calendar and Contacts APIs on Exchange online</a:t>
            </a:r>
          </a:p>
          <a:p>
            <a:pPr lvl="1"/>
            <a:r>
              <a:rPr lang="en-US" dirty="0" smtClean="0">
                <a:latin typeface="+mj-lt"/>
              </a:rPr>
              <a:t>SharePoint online </a:t>
            </a:r>
            <a:r>
              <a:rPr lang="en-US" dirty="0" smtClean="0">
                <a:latin typeface="+mj-lt"/>
              </a:rPr>
              <a:t>APIs</a:t>
            </a:r>
          </a:p>
          <a:p>
            <a:r>
              <a:rPr lang="en-US" dirty="0" smtClean="0"/>
              <a:t>OAuth </a:t>
            </a:r>
            <a:r>
              <a:rPr lang="en-US" dirty="0"/>
              <a:t>2.0 Support</a:t>
            </a:r>
          </a:p>
          <a:p>
            <a:pPr marL="457200" lvl="1" indent="0">
              <a:buNone/>
            </a:pPr>
            <a:endParaRPr lang="en-US" dirty="0" smtClean="0">
              <a:latin typeface="+mj-lt"/>
            </a:endParaRPr>
          </a:p>
          <a:p>
            <a:pPr marL="457200" lvl="1" indent="0">
              <a:buNone/>
            </a:pPr>
            <a:r>
              <a:rPr lang="en-US" i="1" dirty="0" smtClean="0">
                <a:latin typeface="+mj-lt"/>
              </a:rPr>
              <a:t>Example: GET ../_</a:t>
            </a:r>
            <a:r>
              <a:rPr lang="en-US" i="1" dirty="0" err="1" smtClean="0">
                <a:latin typeface="+mj-lt"/>
              </a:rPr>
              <a:t>api</a:t>
            </a:r>
            <a:r>
              <a:rPr lang="en-US" i="1" dirty="0" smtClean="0">
                <a:latin typeface="+mj-lt"/>
              </a:rPr>
              <a:t>/files(&lt;</a:t>
            </a:r>
            <a:r>
              <a:rPr lang="en-US" i="1" dirty="0" err="1" smtClean="0">
                <a:latin typeface="+mj-lt"/>
              </a:rPr>
              <a:t>file_path</a:t>
            </a:r>
            <a:r>
              <a:rPr lang="en-US" i="1" dirty="0" smtClean="0">
                <a:latin typeface="+mj-lt"/>
              </a:rPr>
              <a:t>&gt;)/download</a:t>
            </a:r>
          </a:p>
          <a:p>
            <a:pPr marL="457200" lvl="1" indent="0">
              <a:buNone/>
            </a:pPr>
            <a:r>
              <a:rPr lang="en-US" i="1" dirty="0" smtClean="0">
                <a:latin typeface="+mj-lt"/>
              </a:rPr>
              <a:t>Downloads a file stored on SharePoint online / OneDrive for </a:t>
            </a:r>
            <a:r>
              <a:rPr lang="en-US" i="1" dirty="0" smtClean="0">
                <a:latin typeface="+mj-lt"/>
              </a:rPr>
              <a:t>Business</a:t>
            </a:r>
            <a:endParaRPr lang="en-US" sz="2400" dirty="0">
              <a:latin typeface="+mj-lt"/>
            </a:endParaRPr>
          </a:p>
        </p:txBody>
      </p:sp>
    </p:spTree>
    <p:extLst>
      <p:ext uri="{BB962C8B-B14F-4D97-AF65-F5344CB8AC3E}">
        <p14:creationId xmlns:p14="http://schemas.microsoft.com/office/powerpoint/2010/main" val="3352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Demo: Facilities app</a:t>
            </a:r>
            <a:br>
              <a:rPr lang="en-US" dirty="0"/>
            </a:br>
            <a:endParaRPr lang="en-US" dirty="0"/>
          </a:p>
        </p:txBody>
      </p:sp>
    </p:spTree>
    <p:extLst>
      <p:ext uri="{BB962C8B-B14F-4D97-AF65-F5344CB8AC3E}">
        <p14:creationId xmlns:p14="http://schemas.microsoft.com/office/powerpoint/2010/main" val="3303469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25088" y="494600"/>
            <a:ext cx="11151917" cy="74789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dirty="0" smtClean="0"/>
              <a:t>Application Model</a:t>
            </a:r>
            <a:endParaRPr lang="en-US" dirty="0"/>
          </a:p>
        </p:txBody>
      </p:sp>
      <p:pic>
        <p:nvPicPr>
          <p:cNvPr id="9" name="Picture 8"/>
          <p:cNvPicPr>
            <a:picLocks noChangeAspect="1"/>
          </p:cNvPicPr>
          <p:nvPr/>
        </p:nvPicPr>
        <p:blipFill>
          <a:blip r:embed="rId3"/>
          <a:stretch>
            <a:fillRect/>
          </a:stretch>
        </p:blipFill>
        <p:spPr>
          <a:xfrm>
            <a:off x="7915096" y="2943270"/>
            <a:ext cx="465588" cy="1521967"/>
          </a:xfrm>
          <a:prstGeom prst="rect">
            <a:avLst/>
          </a:prstGeom>
        </p:spPr>
      </p:pic>
      <p:sp>
        <p:nvSpPr>
          <p:cNvPr id="13" name="TextBox 12"/>
          <p:cNvSpPr txBox="1"/>
          <p:nvPr/>
        </p:nvSpPr>
        <p:spPr>
          <a:xfrm>
            <a:off x="8380684" y="3519588"/>
            <a:ext cx="1292675" cy="369332"/>
          </a:xfrm>
          <a:prstGeom prst="rect">
            <a:avLst/>
          </a:prstGeom>
          <a:noFill/>
        </p:spPr>
        <p:txBody>
          <a:bodyPr wrap="square" rtlCol="0">
            <a:spAutoFit/>
          </a:bodyPr>
          <a:lstStyle/>
          <a:p>
            <a:r>
              <a:rPr lang="en-US" dirty="0" smtClean="0">
                <a:solidFill>
                  <a:schemeClr val="bg1"/>
                </a:solidFill>
                <a:latin typeface="+mj-lt"/>
              </a:rPr>
              <a:t>Consent</a:t>
            </a:r>
            <a:endParaRPr lang="en-US" dirty="0">
              <a:solidFill>
                <a:schemeClr val="bg1"/>
              </a:solidFill>
              <a:latin typeface="+mj-lt"/>
            </a:endParaRPr>
          </a:p>
        </p:txBody>
      </p:sp>
      <p:sp>
        <p:nvSpPr>
          <p:cNvPr id="86" name="Content Placeholder 2"/>
          <p:cNvSpPr txBox="1">
            <a:spLocks/>
          </p:cNvSpPr>
          <p:nvPr/>
        </p:nvSpPr>
        <p:spPr>
          <a:xfrm>
            <a:off x="942495" y="5173529"/>
            <a:ext cx="2931295" cy="7881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28" dirty="0" smtClean="0">
                <a:latin typeface="+mj-lt"/>
              </a:rPr>
              <a:t>Contoso</a:t>
            </a:r>
            <a:endParaRPr lang="en-US" sz="3199" dirty="0">
              <a:latin typeface="+mj-lt"/>
            </a:endParaRPr>
          </a:p>
        </p:txBody>
      </p:sp>
      <p:sp>
        <p:nvSpPr>
          <p:cNvPr id="2" name="Isosceles Triangle 1"/>
          <p:cNvSpPr/>
          <p:nvPr/>
        </p:nvSpPr>
        <p:spPr>
          <a:xfrm>
            <a:off x="2791950" y="1308667"/>
            <a:ext cx="1828804" cy="12711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Azure AD</a:t>
            </a:r>
            <a:endParaRPr lang="en-US" dirty="0"/>
          </a:p>
        </p:txBody>
      </p:sp>
      <p:sp>
        <p:nvSpPr>
          <p:cNvPr id="3" name="Rectangle 2"/>
          <p:cNvSpPr/>
          <p:nvPr/>
        </p:nvSpPr>
        <p:spPr>
          <a:xfrm>
            <a:off x="6485966" y="1319925"/>
            <a:ext cx="3277965" cy="1362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Facilities App settings</a:t>
            </a:r>
          </a:p>
          <a:p>
            <a:pPr algn="ctr"/>
            <a:r>
              <a:rPr lang="en-US" dirty="0" smtClean="0"/>
              <a:t>+</a:t>
            </a:r>
          </a:p>
          <a:p>
            <a:pPr algn="ctr"/>
            <a:r>
              <a:rPr lang="pt-BR" dirty="0" err="1" smtClean="0"/>
              <a:t>Facilities</a:t>
            </a:r>
            <a:r>
              <a:rPr lang="pt-BR" dirty="0" smtClean="0"/>
              <a:t> Web Service </a:t>
            </a:r>
            <a:r>
              <a:rPr lang="en-US" dirty="0"/>
              <a:t>settings</a:t>
            </a:r>
            <a:endParaRPr lang="pt-BR" dirty="0" smtClean="0"/>
          </a:p>
          <a:p>
            <a:pPr algn="ctr"/>
            <a:r>
              <a:rPr lang="pt-BR" dirty="0" smtClean="0"/>
              <a:t>(</a:t>
            </a:r>
            <a:r>
              <a:rPr lang="pt-BR" dirty="0" err="1" smtClean="0"/>
              <a:t>multi</a:t>
            </a:r>
            <a:r>
              <a:rPr lang="pt-BR" dirty="0" smtClean="0"/>
              <a:t> </a:t>
            </a:r>
            <a:r>
              <a:rPr lang="pt-BR" dirty="0" err="1" smtClean="0"/>
              <a:t>tenant</a:t>
            </a:r>
            <a:r>
              <a:rPr lang="pt-BR" dirty="0" smtClean="0"/>
              <a:t>)</a:t>
            </a:r>
            <a:endParaRPr lang="en-US" dirty="0"/>
          </a:p>
        </p:txBody>
      </p:sp>
      <p:sp>
        <p:nvSpPr>
          <p:cNvPr id="87" name="Isosceles Triangle 86"/>
          <p:cNvSpPr/>
          <p:nvPr/>
        </p:nvSpPr>
        <p:spPr>
          <a:xfrm>
            <a:off x="2791950" y="4614645"/>
            <a:ext cx="1828804" cy="1271139"/>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Azure AD</a:t>
            </a:r>
            <a:endParaRPr lang="en-US" dirty="0"/>
          </a:p>
        </p:txBody>
      </p:sp>
      <p:sp>
        <p:nvSpPr>
          <p:cNvPr id="88" name="Content Placeholder 2"/>
          <p:cNvSpPr txBox="1">
            <a:spLocks/>
          </p:cNvSpPr>
          <p:nvPr/>
        </p:nvSpPr>
        <p:spPr>
          <a:xfrm>
            <a:off x="719454" y="1685662"/>
            <a:ext cx="2931295" cy="7881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28" dirty="0" err="1" smtClean="0">
                <a:latin typeface="+mj-lt"/>
              </a:rPr>
              <a:t>Woodgrove</a:t>
            </a:r>
            <a:endParaRPr lang="en-US" sz="3199" dirty="0">
              <a:latin typeface="+mj-lt"/>
            </a:endParaRPr>
          </a:p>
        </p:txBody>
      </p:sp>
      <p:sp>
        <p:nvSpPr>
          <p:cNvPr id="89" name="Rectangle 88"/>
          <p:cNvSpPr/>
          <p:nvPr/>
        </p:nvSpPr>
        <p:spPr>
          <a:xfrm>
            <a:off x="6470209" y="4725887"/>
            <a:ext cx="3277965" cy="136269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Facilities App settings</a:t>
            </a:r>
          </a:p>
          <a:p>
            <a:pPr algn="ctr"/>
            <a:r>
              <a:rPr lang="en-US" dirty="0" smtClean="0"/>
              <a:t>+</a:t>
            </a:r>
          </a:p>
          <a:p>
            <a:pPr algn="ctr"/>
            <a:r>
              <a:rPr lang="en-US" dirty="0" smtClean="0"/>
              <a:t>Facilities Web Service settings</a:t>
            </a:r>
          </a:p>
        </p:txBody>
      </p:sp>
      <p:cxnSp>
        <p:nvCxnSpPr>
          <p:cNvPr id="5" name="Straight Arrow Connector 4"/>
          <p:cNvCxnSpPr/>
          <p:nvPr/>
        </p:nvCxnSpPr>
        <p:spPr>
          <a:xfrm>
            <a:off x="4423144" y="2001273"/>
            <a:ext cx="1677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423144" y="5407235"/>
            <a:ext cx="1677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630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926922" y="1164481"/>
            <a:ext cx="6496483" cy="535007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endParaRPr lang="en-US" sz="2399" b="1" spc="-71" dirty="0">
              <a:solidFill>
                <a:schemeClr val="tx1">
                  <a:alpha val="99000"/>
                </a:schemeClr>
              </a:solidFill>
              <a:latin typeface="+mj-lt"/>
            </a:endParaRPr>
          </a:p>
        </p:txBody>
      </p:sp>
      <p:sp>
        <p:nvSpPr>
          <p:cNvPr id="2" name="Title 1"/>
          <p:cNvSpPr>
            <a:spLocks noGrp="1"/>
          </p:cNvSpPr>
          <p:nvPr>
            <p:ph type="title" idx="4294967295"/>
          </p:nvPr>
        </p:nvSpPr>
        <p:spPr>
          <a:xfrm>
            <a:off x="0" y="163513"/>
            <a:ext cx="11050588" cy="750887"/>
          </a:xfrm>
          <a:prstGeom prst="rect">
            <a:avLst/>
          </a:prstGeom>
        </p:spPr>
        <p:txBody>
          <a:bodyPr>
            <a:normAutofit fontScale="90000"/>
          </a:bodyPr>
          <a:lstStyle/>
          <a:p>
            <a:r>
              <a:rPr lang="en-US" sz="4799" dirty="0"/>
              <a:t>Authentication and Authorization to Graph API</a:t>
            </a:r>
            <a:br>
              <a:rPr lang="en-US" sz="4799" dirty="0"/>
            </a:br>
            <a:r>
              <a:rPr lang="en-US" sz="3920" dirty="0"/>
              <a:t/>
            </a:r>
            <a:br>
              <a:rPr lang="en-US" sz="3920" dirty="0"/>
            </a:br>
            <a:endParaRPr lang="en-US" sz="4799" dirty="0"/>
          </a:p>
        </p:txBody>
      </p:sp>
      <p:sp>
        <p:nvSpPr>
          <p:cNvPr id="14" name="Rectangle 13"/>
          <p:cNvSpPr/>
          <p:nvPr/>
        </p:nvSpPr>
        <p:spPr>
          <a:xfrm>
            <a:off x="516753" y="3971839"/>
            <a:ext cx="2368338" cy="215047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r>
              <a:rPr lang="en-US" sz="2399" spc="-71" dirty="0">
                <a:solidFill>
                  <a:schemeClr val="bg1">
                    <a:alpha val="99000"/>
                  </a:schemeClr>
                </a:solidFill>
                <a:latin typeface="+mj-lt"/>
              </a:rPr>
              <a:t>Application</a:t>
            </a:r>
          </a:p>
        </p:txBody>
      </p:sp>
      <p:cxnSp>
        <p:nvCxnSpPr>
          <p:cNvPr id="16" name="Straight Arrow Connector 15"/>
          <p:cNvCxnSpPr/>
          <p:nvPr/>
        </p:nvCxnSpPr>
        <p:spPr>
          <a:xfrm flipH="1">
            <a:off x="2894594" y="3196827"/>
            <a:ext cx="2245129" cy="1083521"/>
          </a:xfrm>
          <a:prstGeom prst="straightConnector1">
            <a:avLst/>
          </a:prstGeom>
          <a:ln w="66675">
            <a:solidFill>
              <a:schemeClr val="accent2"/>
            </a:solidFill>
            <a:headEnd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2681316" y="2694969"/>
            <a:ext cx="2417664" cy="1224467"/>
          </a:xfrm>
          <a:prstGeom prst="straightConnector1">
            <a:avLst/>
          </a:prstGeom>
          <a:ln w="66675">
            <a:solidFill>
              <a:schemeClr val="bg1"/>
            </a:solidFill>
            <a:headEnd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V="1">
            <a:off x="1795505" y="4690357"/>
            <a:ext cx="3574181" cy="1"/>
          </a:xfrm>
          <a:prstGeom prst="straightConnector1">
            <a:avLst/>
          </a:prstGeom>
          <a:ln w="66675">
            <a:solidFill>
              <a:schemeClr val="bg1"/>
            </a:solidFill>
            <a:headEnd w="lg" len="med"/>
            <a:tailEnd type="triangle" w="lg" len="med"/>
          </a:ln>
          <a:effectLst/>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3504458" y="3926904"/>
            <a:ext cx="1307480" cy="498348"/>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2. Return </a:t>
            </a:r>
          </a:p>
          <a:p>
            <a:pPr defTabSz="913714" fontAlgn="base">
              <a:lnSpc>
                <a:spcPct val="90000"/>
              </a:lnSpc>
              <a:spcBef>
                <a:spcPct val="0"/>
              </a:spcBef>
              <a:spcAft>
                <a:spcPct val="0"/>
              </a:spcAft>
            </a:pPr>
            <a:r>
              <a:rPr lang="en-US" sz="1799" dirty="0">
                <a:solidFill>
                  <a:schemeClr val="bg1"/>
                </a:solidFill>
                <a:latin typeface="+mj-lt"/>
              </a:rPr>
              <a:t>token </a:t>
            </a:r>
          </a:p>
        </p:txBody>
      </p:sp>
      <p:sp>
        <p:nvSpPr>
          <p:cNvPr id="29" name="Rectangle 28"/>
          <p:cNvSpPr/>
          <p:nvPr/>
        </p:nvSpPr>
        <p:spPr>
          <a:xfrm>
            <a:off x="1953239" y="2623411"/>
            <a:ext cx="3400370" cy="692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ctr" anchorCtr="0" forceAA="0" compatLnSpc="1">
            <a:prstTxWarp prst="textNoShape">
              <a:avLst/>
            </a:prstTxWarp>
            <a:noAutofit/>
          </a:bodyPr>
          <a:lstStyle/>
          <a:p>
            <a:pPr defTabSz="913714" fontAlgn="base">
              <a:lnSpc>
                <a:spcPct val="90000"/>
              </a:lnSpc>
              <a:spcBef>
                <a:spcPct val="0"/>
              </a:spcBef>
              <a:spcAft>
                <a:spcPct val="0"/>
              </a:spcAft>
            </a:pPr>
            <a:r>
              <a:rPr lang="en-US" sz="1999" dirty="0">
                <a:solidFill>
                  <a:schemeClr val="bg1"/>
                </a:solidFill>
                <a:latin typeface="+mj-lt"/>
              </a:rPr>
              <a:t>1. Request JWT token</a:t>
            </a:r>
          </a:p>
          <a:p>
            <a:pPr defTabSz="913714" fontAlgn="base">
              <a:lnSpc>
                <a:spcPct val="90000"/>
              </a:lnSpc>
              <a:spcBef>
                <a:spcPct val="0"/>
              </a:spcBef>
              <a:spcAft>
                <a:spcPct val="0"/>
              </a:spcAft>
            </a:pPr>
            <a:r>
              <a:rPr lang="en-US" sz="1999" dirty="0">
                <a:solidFill>
                  <a:schemeClr val="bg1"/>
                </a:solidFill>
                <a:latin typeface="+mj-lt"/>
              </a:rPr>
              <a:t>(pass input claims)</a:t>
            </a:r>
          </a:p>
        </p:txBody>
      </p:sp>
      <p:sp>
        <p:nvSpPr>
          <p:cNvPr id="30" name="Rectangle 29"/>
          <p:cNvSpPr/>
          <p:nvPr/>
        </p:nvSpPr>
        <p:spPr>
          <a:xfrm>
            <a:off x="5369686" y="3980610"/>
            <a:ext cx="2343446" cy="1862217"/>
          </a:xfrm>
          <a:prstGeom prst="rect">
            <a:avLst/>
          </a:prstGeom>
          <a:solidFill>
            <a:srgbClr val="1939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r>
              <a:rPr lang="en-US" sz="2799" spc="-71" dirty="0">
                <a:solidFill>
                  <a:schemeClr val="bg1">
                    <a:alpha val="99000"/>
                  </a:schemeClr>
                </a:solidFill>
                <a:latin typeface="+mj-lt"/>
              </a:rPr>
              <a:t>REST Service</a:t>
            </a:r>
          </a:p>
          <a:p>
            <a:pPr defTabSz="913714" fontAlgn="base">
              <a:spcBef>
                <a:spcPct val="0"/>
              </a:spcBef>
              <a:spcAft>
                <a:spcPct val="0"/>
              </a:spcAft>
            </a:pPr>
            <a:r>
              <a:rPr lang="en-US" sz="1799" spc="-71" dirty="0">
                <a:solidFill>
                  <a:schemeClr val="bg1">
                    <a:alpha val="99000"/>
                  </a:schemeClr>
                </a:solidFill>
                <a:latin typeface="+mj-lt"/>
              </a:rPr>
              <a:t>Validates token, processes request, returns data</a:t>
            </a:r>
          </a:p>
          <a:p>
            <a:pPr defTabSz="913714" fontAlgn="base">
              <a:spcBef>
                <a:spcPct val="0"/>
              </a:spcBef>
              <a:spcAft>
                <a:spcPct val="0"/>
              </a:spcAft>
            </a:pPr>
            <a:endParaRPr lang="en-US" sz="2799" spc="-71" dirty="0">
              <a:solidFill>
                <a:schemeClr val="bg1">
                  <a:alpha val="99000"/>
                </a:schemeClr>
              </a:solidFill>
              <a:latin typeface="+mj-lt"/>
            </a:endParaRPr>
          </a:p>
        </p:txBody>
      </p:sp>
      <p:sp>
        <p:nvSpPr>
          <p:cNvPr id="37" name="TextBox 36"/>
          <p:cNvSpPr txBox="1"/>
          <p:nvPr/>
        </p:nvSpPr>
        <p:spPr>
          <a:xfrm>
            <a:off x="3031228" y="4878294"/>
            <a:ext cx="2480335" cy="498342"/>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3. HTTP Request</a:t>
            </a:r>
          </a:p>
          <a:p>
            <a:pPr defTabSz="913714" fontAlgn="base">
              <a:lnSpc>
                <a:spcPct val="90000"/>
              </a:lnSpc>
              <a:spcBef>
                <a:spcPct val="0"/>
              </a:spcBef>
              <a:spcAft>
                <a:spcPct val="0"/>
              </a:spcAft>
            </a:pPr>
            <a:r>
              <a:rPr lang="en-US" sz="1799" dirty="0">
                <a:solidFill>
                  <a:schemeClr val="bg1"/>
                </a:solidFill>
                <a:latin typeface="+mj-lt"/>
              </a:rPr>
              <a:t>with JWT Token</a:t>
            </a:r>
          </a:p>
        </p:txBody>
      </p:sp>
      <p:sp>
        <p:nvSpPr>
          <p:cNvPr id="25" name="Title 1"/>
          <p:cNvSpPr txBox="1">
            <a:spLocks/>
          </p:cNvSpPr>
          <p:nvPr/>
        </p:nvSpPr>
        <p:spPr>
          <a:xfrm>
            <a:off x="5148073" y="1191406"/>
            <a:ext cx="6198105" cy="49847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599" dirty="0" smtClean="0">
                <a:solidFill>
                  <a:schemeClr val="bg1"/>
                </a:solidFill>
              </a:rPr>
              <a:t>Azure </a:t>
            </a:r>
            <a:r>
              <a:rPr lang="en-US" sz="3599" dirty="0">
                <a:solidFill>
                  <a:schemeClr val="bg1"/>
                </a:solidFill>
              </a:rPr>
              <a:t>Active Directory</a:t>
            </a:r>
          </a:p>
        </p:txBody>
      </p:sp>
      <p:sp>
        <p:nvSpPr>
          <p:cNvPr id="27" name="Rectangle 26"/>
          <p:cNvSpPr/>
          <p:nvPr/>
        </p:nvSpPr>
        <p:spPr>
          <a:xfrm>
            <a:off x="5271040" y="2654813"/>
            <a:ext cx="2904123" cy="660813"/>
          </a:xfrm>
          <a:prstGeom prst="rect">
            <a:avLst/>
          </a:prstGeom>
          <a:solidFill>
            <a:srgbClr val="1939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r>
              <a:rPr lang="en-US" sz="1999" spc="-71" dirty="0">
                <a:solidFill>
                  <a:schemeClr val="bg1">
                    <a:alpha val="99000"/>
                  </a:schemeClr>
                </a:solidFill>
                <a:latin typeface="+mj-lt"/>
              </a:rPr>
              <a:t>Azure AD Authentication Endpoint (OAuth)</a:t>
            </a:r>
          </a:p>
        </p:txBody>
      </p:sp>
      <p:cxnSp>
        <p:nvCxnSpPr>
          <p:cNvPr id="31" name="Straight Arrow Connector 30"/>
          <p:cNvCxnSpPr/>
          <p:nvPr/>
        </p:nvCxnSpPr>
        <p:spPr>
          <a:xfrm flipV="1">
            <a:off x="7856950" y="3839516"/>
            <a:ext cx="840483" cy="578310"/>
          </a:xfrm>
          <a:prstGeom prst="straightConnector1">
            <a:avLst/>
          </a:prstGeom>
          <a:ln w="66675">
            <a:solidFill>
              <a:schemeClr val="bg1"/>
            </a:solidFill>
            <a:headEnd type="triangle"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2301821" y="5686546"/>
            <a:ext cx="3208370" cy="8030"/>
          </a:xfrm>
          <a:prstGeom prst="straightConnector1">
            <a:avLst/>
          </a:prstGeom>
          <a:ln w="66675">
            <a:solidFill>
              <a:schemeClr val="accent2"/>
            </a:solidFill>
            <a:headEnd w="lg" len="med"/>
            <a:tailEnd type="triangle" w="lg" len="med"/>
          </a:ln>
          <a:effectLst/>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2982380" y="5858433"/>
            <a:ext cx="2116601" cy="747521"/>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4. Return </a:t>
            </a:r>
          </a:p>
          <a:p>
            <a:pPr defTabSz="913714" fontAlgn="base">
              <a:lnSpc>
                <a:spcPct val="90000"/>
              </a:lnSpc>
              <a:spcBef>
                <a:spcPct val="0"/>
              </a:spcBef>
              <a:spcAft>
                <a:spcPct val="0"/>
              </a:spcAft>
            </a:pPr>
            <a:r>
              <a:rPr lang="en-US" sz="1799" dirty="0">
                <a:solidFill>
                  <a:schemeClr val="bg1"/>
                </a:solidFill>
                <a:latin typeface="+mj-lt"/>
              </a:rPr>
              <a:t>Response and </a:t>
            </a:r>
          </a:p>
          <a:p>
            <a:pPr defTabSz="913714" fontAlgn="base">
              <a:lnSpc>
                <a:spcPct val="90000"/>
              </a:lnSpc>
              <a:spcBef>
                <a:spcPct val="0"/>
              </a:spcBef>
              <a:spcAft>
                <a:spcPct val="0"/>
              </a:spcAft>
            </a:pPr>
            <a:r>
              <a:rPr lang="en-US" sz="1799" dirty="0">
                <a:solidFill>
                  <a:schemeClr val="bg1"/>
                </a:solidFill>
                <a:latin typeface="+mj-lt"/>
              </a:rPr>
              <a:t> Data</a:t>
            </a:r>
          </a:p>
        </p:txBody>
      </p:sp>
      <p:sp>
        <p:nvSpPr>
          <p:cNvPr id="22" name="Isosceles Triangle 21"/>
          <p:cNvSpPr/>
          <p:nvPr/>
        </p:nvSpPr>
        <p:spPr>
          <a:xfrm>
            <a:off x="8519281" y="2375212"/>
            <a:ext cx="1828804" cy="1271139"/>
          </a:xfrm>
          <a:prstGeom prst="triangle">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Azure AD</a:t>
            </a:r>
            <a:endParaRPr lang="en-US" dirty="0">
              <a:latin typeface="+mj-lt"/>
            </a:endParaRPr>
          </a:p>
        </p:txBody>
      </p:sp>
      <p:sp>
        <p:nvSpPr>
          <p:cNvPr id="4" name="TextBox 3"/>
          <p:cNvSpPr txBox="1"/>
          <p:nvPr/>
        </p:nvSpPr>
        <p:spPr>
          <a:xfrm rot="19171678">
            <a:off x="7341500" y="3991411"/>
            <a:ext cx="2964118" cy="369332"/>
          </a:xfrm>
          <a:prstGeom prst="rect">
            <a:avLst/>
          </a:prstGeom>
          <a:noFill/>
        </p:spPr>
        <p:txBody>
          <a:bodyPr wrap="square" rtlCol="0">
            <a:spAutoFit/>
          </a:bodyPr>
          <a:lstStyle/>
          <a:p>
            <a:r>
              <a:rPr lang="pt-BR" dirty="0" err="1" smtClean="0">
                <a:solidFill>
                  <a:schemeClr val="bg1"/>
                </a:solidFill>
                <a:latin typeface="+mj-lt"/>
              </a:rPr>
              <a:t>Authorization</a:t>
            </a:r>
            <a:r>
              <a:rPr lang="pt-BR" dirty="0" smtClean="0">
                <a:solidFill>
                  <a:schemeClr val="bg1"/>
                </a:solidFill>
                <a:latin typeface="+mj-lt"/>
              </a:rPr>
              <a:t> </a:t>
            </a:r>
            <a:r>
              <a:rPr lang="pt-BR" dirty="0" err="1" smtClean="0">
                <a:solidFill>
                  <a:schemeClr val="bg1"/>
                </a:solidFill>
                <a:latin typeface="+mj-lt"/>
              </a:rPr>
              <a:t>Check</a:t>
            </a:r>
            <a:endParaRPr lang="en-US" dirty="0">
              <a:solidFill>
                <a:schemeClr val="bg1"/>
              </a:solidFill>
              <a:latin typeface="+mj-lt"/>
            </a:endParaRPr>
          </a:p>
        </p:txBody>
      </p:sp>
    </p:spTree>
    <p:extLst>
      <p:ext uri="{BB962C8B-B14F-4D97-AF65-F5344CB8AC3E}">
        <p14:creationId xmlns:p14="http://schemas.microsoft.com/office/powerpoint/2010/main" val="43252113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9906" y="403225"/>
            <a:ext cx="11152188" cy="747713"/>
          </a:xfrm>
          <a:prstGeom prst="rect">
            <a:avLst/>
          </a:prstGeom>
        </p:spPr>
        <p:txBody>
          <a:bodyPr>
            <a:normAutofit fontScale="90000"/>
          </a:bodyPr>
          <a:lstStyle/>
          <a:p>
            <a:r>
              <a:rPr lang="en-US" dirty="0" smtClean="0"/>
              <a:t>Application Walkthrough’s</a:t>
            </a:r>
            <a:endParaRPr lang="en-US" dirty="0"/>
          </a:p>
        </p:txBody>
      </p:sp>
      <p:sp>
        <p:nvSpPr>
          <p:cNvPr id="3" name="Text Placeholder 2"/>
          <p:cNvSpPr>
            <a:spLocks noGrp="1"/>
          </p:cNvSpPr>
          <p:nvPr>
            <p:ph type="body" sz="quarter" idx="4294967295"/>
          </p:nvPr>
        </p:nvSpPr>
        <p:spPr>
          <a:xfrm>
            <a:off x="519906" y="1370013"/>
            <a:ext cx="11152188" cy="6029325"/>
          </a:xfrm>
          <a:prstGeom prst="rect">
            <a:avLst/>
          </a:prstGeom>
        </p:spPr>
        <p:txBody>
          <a:bodyPr/>
          <a:lstStyle/>
          <a:p>
            <a:r>
              <a:rPr lang="en-US" sz="3200" u="sng" dirty="0">
                <a:latin typeface="+mj-lt"/>
              </a:rPr>
              <a:t>https://github.com/AzureADSamples</a:t>
            </a:r>
            <a:endParaRPr lang="en-US" sz="3200" u="sng" dirty="0" smtClean="0">
              <a:latin typeface="+mj-lt"/>
            </a:endParaRPr>
          </a:p>
          <a:p>
            <a:endParaRPr lang="en-US" sz="3200" dirty="0" smtClean="0">
              <a:latin typeface="+mj-lt"/>
            </a:endParaRPr>
          </a:p>
          <a:p>
            <a:r>
              <a:rPr lang="en-US" sz="3200" dirty="0" smtClean="0">
                <a:latin typeface="+mj-lt"/>
              </a:rPr>
              <a:t>Some examples:</a:t>
            </a:r>
          </a:p>
          <a:p>
            <a:r>
              <a:rPr lang="en-US" sz="3200" dirty="0" smtClean="0">
                <a:latin typeface="+mj-lt"/>
              </a:rPr>
              <a:t>WebApp-WebAPI-OAuth2-UserIdentity-DotNet</a:t>
            </a:r>
          </a:p>
          <a:p>
            <a:r>
              <a:rPr lang="en-US" sz="3200" dirty="0" err="1" smtClean="0">
                <a:latin typeface="+mj-lt"/>
              </a:rPr>
              <a:t>WebApp-WebAPI-OpenIDConnect-DotNet</a:t>
            </a:r>
            <a:endParaRPr lang="en-US" sz="3200" dirty="0" smtClean="0">
              <a:latin typeface="+mj-lt"/>
            </a:endParaRPr>
          </a:p>
          <a:p>
            <a:r>
              <a:rPr lang="en-US" sz="3200" dirty="0" err="1" smtClean="0">
                <a:latin typeface="+mj-lt"/>
              </a:rPr>
              <a:t>WebApp</a:t>
            </a:r>
            <a:r>
              <a:rPr lang="en-US" sz="3200" dirty="0" smtClean="0">
                <a:latin typeface="+mj-lt"/>
              </a:rPr>
              <a:t>-</a:t>
            </a:r>
            <a:r>
              <a:rPr lang="en-US" sz="3200" dirty="0" err="1" smtClean="0">
                <a:latin typeface="+mj-lt"/>
              </a:rPr>
              <a:t>GraphAPI</a:t>
            </a:r>
            <a:r>
              <a:rPr lang="en-US" sz="3200" dirty="0" smtClean="0">
                <a:latin typeface="+mj-lt"/>
              </a:rPr>
              <a:t>-PHP</a:t>
            </a:r>
          </a:p>
          <a:p>
            <a:r>
              <a:rPr lang="en-US" sz="3200" dirty="0" err="1">
                <a:latin typeface="+mj-lt"/>
              </a:rPr>
              <a:t>WebAPI-Nodejs</a:t>
            </a:r>
            <a:endParaRPr lang="en-US" sz="3200" dirty="0">
              <a:latin typeface="+mj-lt"/>
            </a:endParaRPr>
          </a:p>
          <a:p>
            <a:r>
              <a:rPr lang="en-US" sz="3200" dirty="0" err="1" smtClean="0">
                <a:latin typeface="+mj-lt"/>
              </a:rPr>
              <a:t>NativeClient-Xamarin-iOS</a:t>
            </a:r>
            <a:endParaRPr lang="en-US" sz="3200" dirty="0" smtClean="0">
              <a:latin typeface="+mj-lt"/>
            </a:endParaRPr>
          </a:p>
          <a:p>
            <a:r>
              <a:rPr lang="en-US" sz="3200" dirty="0" err="1" smtClean="0">
                <a:latin typeface="+mj-lt"/>
              </a:rPr>
              <a:t>NativeClient-iOS</a:t>
            </a:r>
            <a:endParaRPr lang="en-US" sz="3200" dirty="0" smtClean="0">
              <a:latin typeface="+mj-lt"/>
            </a:endParaRPr>
          </a:p>
          <a:p>
            <a:endParaRPr lang="en-US" sz="3200" dirty="0">
              <a:latin typeface="+mj-lt"/>
            </a:endParaRPr>
          </a:p>
          <a:p>
            <a:endParaRPr lang="en-US" sz="3200" dirty="0" smtClean="0">
              <a:latin typeface="+mj-lt"/>
            </a:endParaRPr>
          </a:p>
          <a:p>
            <a:endParaRPr lang="en-US" sz="3200" dirty="0">
              <a:latin typeface="+mj-lt"/>
            </a:endParaRPr>
          </a:p>
        </p:txBody>
      </p:sp>
    </p:spTree>
    <p:extLst>
      <p:ext uri="{BB962C8B-B14F-4D97-AF65-F5344CB8AC3E}">
        <p14:creationId xmlns:p14="http://schemas.microsoft.com/office/powerpoint/2010/main" val="248296378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1494" y="228600"/>
            <a:ext cx="11149013" cy="747713"/>
          </a:xfrm>
          <a:prstGeom prst="rect">
            <a:avLst/>
          </a:prstGeom>
        </p:spPr>
        <p:txBody>
          <a:bodyPr>
            <a:normAutofit fontScale="90000"/>
          </a:bodyPr>
          <a:lstStyle/>
          <a:p>
            <a:r>
              <a:rPr lang="en-US" dirty="0" smtClean="0"/>
              <a:t>Labs on Graph API</a:t>
            </a:r>
            <a:endParaRPr lang="en-US" dirty="0"/>
          </a:p>
        </p:txBody>
      </p:sp>
      <p:sp>
        <p:nvSpPr>
          <p:cNvPr id="3" name="Text Placeholder 2"/>
          <p:cNvSpPr>
            <a:spLocks noGrp="1"/>
          </p:cNvSpPr>
          <p:nvPr>
            <p:ph type="body" sz="quarter" idx="4294967295"/>
          </p:nvPr>
        </p:nvSpPr>
        <p:spPr>
          <a:xfrm>
            <a:off x="521494" y="1119188"/>
            <a:ext cx="11149013" cy="6648450"/>
          </a:xfrm>
          <a:prstGeom prst="rect">
            <a:avLst/>
          </a:prstGeom>
        </p:spPr>
        <p:txBody>
          <a:bodyPr/>
          <a:lstStyle/>
          <a:p>
            <a:pPr marL="0" indent="0">
              <a:buNone/>
            </a:pPr>
            <a:r>
              <a:rPr lang="en-US" dirty="0">
                <a:latin typeface="+mj-lt"/>
              </a:rPr>
              <a:t>https://</a:t>
            </a:r>
            <a:r>
              <a:rPr lang="en-US" dirty="0" smtClean="0">
                <a:latin typeface="+mj-lt"/>
              </a:rPr>
              <a:t>github.com/AzureADSamples</a:t>
            </a:r>
            <a:r>
              <a:rPr lang="en-US" u="sng" dirty="0" smtClean="0">
                <a:latin typeface="+mj-lt"/>
              </a:rPr>
              <a:t>?query=Graph</a:t>
            </a:r>
          </a:p>
          <a:p>
            <a:endParaRPr lang="en-US" b="1" dirty="0" smtClean="0">
              <a:latin typeface="+mj-lt"/>
            </a:endParaRPr>
          </a:p>
          <a:p>
            <a:pPr marL="0" indent="0">
              <a:buNone/>
            </a:pPr>
            <a:r>
              <a:rPr lang="en-US" sz="3200" dirty="0" smtClean="0">
                <a:latin typeface="+mj-lt"/>
              </a:rPr>
              <a:t>WebApp-GraphAPI-DotNet</a:t>
            </a:r>
            <a:endParaRPr lang="en-US" sz="3200" dirty="0">
              <a:latin typeface="+mj-lt"/>
            </a:endParaRPr>
          </a:p>
          <a:p>
            <a:pPr marL="0" indent="0">
              <a:buNone/>
            </a:pPr>
            <a:r>
              <a:rPr lang="en-US" sz="3200" dirty="0" err="1">
                <a:latin typeface="+mj-lt"/>
              </a:rPr>
              <a:t>WebApp</a:t>
            </a:r>
            <a:r>
              <a:rPr lang="en-US" sz="3200" dirty="0">
                <a:latin typeface="+mj-lt"/>
              </a:rPr>
              <a:t>-</a:t>
            </a:r>
            <a:r>
              <a:rPr lang="en-US" sz="3200" dirty="0" err="1">
                <a:latin typeface="+mj-lt"/>
              </a:rPr>
              <a:t>GraphAPI</a:t>
            </a:r>
            <a:r>
              <a:rPr lang="en-US" sz="3200" dirty="0">
                <a:latin typeface="+mj-lt"/>
              </a:rPr>
              <a:t>-PHP</a:t>
            </a:r>
          </a:p>
          <a:p>
            <a:pPr marL="0" indent="0">
              <a:buNone/>
            </a:pPr>
            <a:r>
              <a:rPr lang="en-US" sz="3200" dirty="0" err="1">
                <a:latin typeface="+mj-lt"/>
              </a:rPr>
              <a:t>WebApp</a:t>
            </a:r>
            <a:r>
              <a:rPr lang="en-US" sz="3200" dirty="0">
                <a:latin typeface="+mj-lt"/>
              </a:rPr>
              <a:t>-</a:t>
            </a:r>
            <a:r>
              <a:rPr lang="en-US" sz="3200" dirty="0" err="1">
                <a:latin typeface="+mj-lt"/>
              </a:rPr>
              <a:t>GraphAPI</a:t>
            </a:r>
            <a:r>
              <a:rPr lang="en-US" sz="3200" dirty="0">
                <a:latin typeface="+mj-lt"/>
              </a:rPr>
              <a:t>-Java</a:t>
            </a:r>
          </a:p>
          <a:p>
            <a:pPr marL="0" indent="0">
              <a:buNone/>
            </a:pPr>
            <a:r>
              <a:rPr lang="en-US" sz="3200" dirty="0" err="1">
                <a:latin typeface="+mj-lt"/>
              </a:rPr>
              <a:t>ConsoleApp-GraphAPI-DiffQuery-DotNet</a:t>
            </a:r>
            <a:endParaRPr lang="en-US" sz="3200" dirty="0">
              <a:latin typeface="+mj-lt"/>
            </a:endParaRPr>
          </a:p>
          <a:p>
            <a:pPr marL="0" indent="0">
              <a:buNone/>
            </a:pPr>
            <a:r>
              <a:rPr lang="en-US" sz="3200" dirty="0" err="1" smtClean="0">
                <a:latin typeface="+mj-lt"/>
              </a:rPr>
              <a:t>WindowsAzureAD</a:t>
            </a:r>
            <a:r>
              <a:rPr lang="en-US" sz="3200" dirty="0" smtClean="0">
                <a:latin typeface="+mj-lt"/>
              </a:rPr>
              <a:t>-</a:t>
            </a:r>
            <a:r>
              <a:rPr lang="en-US" sz="3200" dirty="0" err="1" smtClean="0">
                <a:latin typeface="+mj-lt"/>
              </a:rPr>
              <a:t>GraphAPI</a:t>
            </a:r>
            <a:r>
              <a:rPr lang="en-US" sz="3200" dirty="0" smtClean="0">
                <a:latin typeface="+mj-lt"/>
              </a:rPr>
              <a:t>-Sample-PHP</a:t>
            </a:r>
          </a:p>
          <a:p>
            <a:pPr marL="0" indent="0">
              <a:buNone/>
            </a:pPr>
            <a:r>
              <a:rPr lang="en-US" sz="3200" dirty="0" err="1">
                <a:latin typeface="+mj-lt"/>
              </a:rPr>
              <a:t>WindowsAzureAD</a:t>
            </a:r>
            <a:r>
              <a:rPr lang="en-US" sz="3200" dirty="0">
                <a:latin typeface="+mj-lt"/>
              </a:rPr>
              <a:t>-</a:t>
            </a:r>
            <a:r>
              <a:rPr lang="en-US" sz="3200" dirty="0" err="1">
                <a:latin typeface="+mj-lt"/>
              </a:rPr>
              <a:t>GraphAPI</a:t>
            </a:r>
            <a:r>
              <a:rPr lang="en-US" sz="3200" dirty="0">
                <a:latin typeface="+mj-lt"/>
              </a:rPr>
              <a:t>-Sample-</a:t>
            </a:r>
            <a:r>
              <a:rPr lang="en-US" sz="3200" dirty="0" err="1">
                <a:latin typeface="+mj-lt"/>
              </a:rPr>
              <a:t>OrgChart</a:t>
            </a:r>
            <a:endParaRPr lang="en-US" sz="3200" dirty="0">
              <a:latin typeface="+mj-lt"/>
            </a:endParaRPr>
          </a:p>
          <a:p>
            <a:endParaRPr lang="en-US" b="1" dirty="0">
              <a:latin typeface="+mj-lt"/>
            </a:endParaRPr>
          </a:p>
          <a:p>
            <a:endParaRPr lang="en-US" dirty="0">
              <a:latin typeface="+mj-lt"/>
            </a:endParaRPr>
          </a:p>
        </p:txBody>
      </p:sp>
    </p:spTree>
    <p:extLst>
      <p:ext uri="{BB962C8B-B14F-4D97-AF65-F5344CB8AC3E}">
        <p14:creationId xmlns:p14="http://schemas.microsoft.com/office/powerpoint/2010/main" val="71057927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idx="4294967295"/>
          </p:nvPr>
        </p:nvSpPr>
        <p:spPr>
          <a:xfrm>
            <a:off x="1616869" y="2243138"/>
            <a:ext cx="8958262" cy="2387600"/>
          </a:xfrm>
          <a:prstGeom prst="rect">
            <a:avLst/>
          </a:prstGeom>
        </p:spPr>
        <p:txBody>
          <a:bodyPr/>
          <a:lstStyle/>
          <a:p>
            <a:pPr algn="ctr"/>
            <a:r>
              <a:rPr lang="en-US" sz="13800" dirty="0" smtClean="0">
                <a:solidFill>
                  <a:srgbClr val="FF0000"/>
                </a:solidFill>
                <a:hlinkClick r:id="rId3"/>
              </a:rPr>
              <a:t>Video</a:t>
            </a:r>
            <a:endParaRPr lang="en-US" sz="13800" dirty="0">
              <a:solidFill>
                <a:srgbClr val="FF0000"/>
              </a:solidFill>
              <a:hlinkClick r:id="rId3"/>
            </a:endParaRPr>
          </a:p>
        </p:txBody>
      </p:sp>
    </p:spTree>
    <p:extLst>
      <p:ext uri="{BB962C8B-B14F-4D97-AF65-F5344CB8AC3E}">
        <p14:creationId xmlns:p14="http://schemas.microsoft.com/office/powerpoint/2010/main" val="1354031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78644" y="2540000"/>
            <a:ext cx="11034712" cy="1027113"/>
          </a:xfrm>
          <a:prstGeom prst="rect">
            <a:avLst/>
          </a:prstGeom>
        </p:spPr>
        <p:txBody>
          <a:bodyPr>
            <a:normAutofit fontScale="90000"/>
          </a:bodyPr>
          <a:lstStyle/>
          <a:p>
            <a:pPr algn="ctr"/>
            <a:r>
              <a:rPr lang="en-US" sz="6600" dirty="0" smtClean="0"/>
              <a:t>A story about two organizations...</a:t>
            </a:r>
            <a:endParaRPr lang="en-US" sz="6600" dirty="0"/>
          </a:p>
        </p:txBody>
      </p:sp>
    </p:spTree>
    <p:extLst>
      <p:ext uri="{BB962C8B-B14F-4D97-AF65-F5344CB8AC3E}">
        <p14:creationId xmlns:p14="http://schemas.microsoft.com/office/powerpoint/2010/main" val="448900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90587" y="952500"/>
            <a:ext cx="10410825" cy="4953000"/>
          </a:xfrm>
          <a:prstGeom prst="rect">
            <a:avLst/>
          </a:prstGeom>
        </p:spPr>
      </p:pic>
    </p:spTree>
    <p:extLst>
      <p:ext uri="{BB962C8B-B14F-4D97-AF65-F5344CB8AC3E}">
        <p14:creationId xmlns:p14="http://schemas.microsoft.com/office/powerpoint/2010/main" val="3647191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9475" y="838200"/>
            <a:ext cx="5353050" cy="5181600"/>
          </a:xfrm>
          <a:prstGeom prst="rect">
            <a:avLst/>
          </a:prstGeom>
        </p:spPr>
      </p:pic>
      <p:pic>
        <p:nvPicPr>
          <p:cNvPr id="3" name="Picture 2"/>
          <p:cNvPicPr>
            <a:picLocks noChangeAspect="1"/>
          </p:cNvPicPr>
          <p:nvPr/>
        </p:nvPicPr>
        <p:blipFill>
          <a:blip r:embed="rId3"/>
          <a:stretch>
            <a:fillRect/>
          </a:stretch>
        </p:blipFill>
        <p:spPr>
          <a:xfrm>
            <a:off x="5791200" y="4181475"/>
            <a:ext cx="2981325" cy="1838325"/>
          </a:xfrm>
          <a:prstGeom prst="rect">
            <a:avLst/>
          </a:prstGeom>
        </p:spPr>
      </p:pic>
    </p:spTree>
    <p:extLst>
      <p:ext uri="{BB962C8B-B14F-4D97-AF65-F5344CB8AC3E}">
        <p14:creationId xmlns:p14="http://schemas.microsoft.com/office/powerpoint/2010/main" val="35306187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microsoft.com/office/infopath/2007/PartnerControls"/>
    <ds:schemaRef ds:uri="http://schemas.microsoft.com/office/2006/metadata/properties"/>
    <ds:schemaRef ds:uri="fee586e5-3c92-48eb-9898-42915e590ada"/>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25</TotalTime>
  <Words>1326</Words>
  <Application>Microsoft Office PowerPoint</Application>
  <PresentationFormat>Widescreen</PresentationFormat>
  <Paragraphs>286</Paragraphs>
  <Slides>60</Slides>
  <Notes>34</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Segoe</vt:lpstr>
      <vt:lpstr>Segoe UI</vt:lpstr>
      <vt:lpstr>Segoe UI Light</vt:lpstr>
      <vt:lpstr>Wingdings</vt:lpstr>
      <vt:lpstr>1_Azure Event</vt:lpstr>
      <vt:lpstr>Identity (Azure+O365)</vt:lpstr>
      <vt:lpstr>Speaker note:  Please remember to download the video (slides 5/6) so you don’t depend on network bandwidth during the presentation </vt:lpstr>
      <vt:lpstr>Agenda</vt:lpstr>
      <vt:lpstr>A story about two organizations...</vt:lpstr>
      <vt:lpstr>Speaker note:   Video - High quality: http://video.ch9.ms/ch9/79da/bec2e49e-ce8c-49d0-bc63-fc3cdb3079da/AzureO365Identity_high.mp4   Video - Mid quality: http://video.ch9.ms/ch9/79da/bec2e49e-ce8c-49d0-bc63-fc3cdb3079da/AzureO365Identity_mid.mp4    (optionally you can un-hide the next few slides and walk the story without the video)</vt:lpstr>
      <vt:lpstr>Video</vt:lpstr>
      <vt:lpstr>A story about two organizations...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better cloud</vt:lpstr>
      <vt:lpstr>Azure + o365</vt:lpstr>
      <vt:lpstr>You</vt:lpstr>
      <vt:lpstr>How do we make all of that work?</vt:lpstr>
      <vt:lpstr>Enabling modern authentication protocols</vt:lpstr>
      <vt:lpstr>PowerPoint Presentation</vt:lpstr>
      <vt:lpstr>PowerPoint Presentation</vt:lpstr>
      <vt:lpstr>PowerPoint Presentation</vt:lpstr>
      <vt:lpstr>PowerPoint Presentation</vt:lpstr>
      <vt:lpstr>Claims about the user</vt:lpstr>
      <vt:lpstr>Authentication libraries </vt:lpstr>
      <vt:lpstr>Enabling great building blocks</vt:lpstr>
      <vt:lpstr>Building blocks: Azure Active Directory</vt:lpstr>
      <vt:lpstr>Building blocks: Graph API</vt:lpstr>
      <vt:lpstr>Building blocks: Office 365</vt:lpstr>
      <vt:lpstr>So how do we build it?</vt:lpstr>
      <vt:lpstr>For a typical Web Application </vt:lpstr>
      <vt:lpstr>Step 1: Visual Studio, file new project</vt:lpstr>
      <vt:lpstr>Step 2: Click “Change Authentication”</vt:lpstr>
      <vt:lpstr>Step 3: Configure organizational account</vt:lpstr>
      <vt:lpstr>What happens then:</vt:lpstr>
      <vt:lpstr>More complex scenario:</vt:lpstr>
      <vt:lpstr>Step 1: Register your apps on Azure AD</vt:lpstr>
      <vt:lpstr>Step 2: Map the AD app to the actual web service</vt:lpstr>
      <vt:lpstr>Step 3: Set permissions</vt:lpstr>
      <vt:lpstr>Step 3: Set permissions</vt:lpstr>
      <vt:lpstr>Step 4 (optional): Making an app multi tenant</vt:lpstr>
      <vt:lpstr>Step 5: User logs on to the app</vt:lpstr>
      <vt:lpstr>Step 5: User logs on to the app</vt:lpstr>
      <vt:lpstr>Go to app access panel: http://myapps.microsoft.com/</vt:lpstr>
      <vt:lpstr>Implementation details</vt:lpstr>
      <vt:lpstr>Active Directory Authentication Library (ADAL)</vt:lpstr>
      <vt:lpstr>Graph API</vt:lpstr>
      <vt:lpstr>Graph API</vt:lpstr>
      <vt:lpstr>Graph API</vt:lpstr>
      <vt:lpstr>Office 365 REST APIs</vt:lpstr>
      <vt:lpstr>Demo: Facilities app </vt:lpstr>
      <vt:lpstr>PowerPoint Presentation</vt:lpstr>
      <vt:lpstr>Authentication and Authorization to Graph API  </vt:lpstr>
      <vt:lpstr>Application Walkthrough’s</vt:lpstr>
      <vt:lpstr>Labs on Graph API</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8</cp:revision>
  <cp:lastPrinted>2014-03-26T17:46:13Z</cp:lastPrinted>
  <dcterms:created xsi:type="dcterms:W3CDTF">2015-04-25T16:24:49Z</dcterms:created>
  <dcterms:modified xsi:type="dcterms:W3CDTF">2015-04-25T16:51:37Z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